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0" r:id="rId10"/>
    <p:sldId id="271" r:id="rId11"/>
    <p:sldId id="274" r:id="rId12"/>
    <p:sldId id="272" r:id="rId13"/>
    <p:sldId id="275" r:id="rId14"/>
    <p:sldId id="276" r:id="rId15"/>
    <p:sldId id="265" r:id="rId16"/>
    <p:sldId id="266" r:id="rId17"/>
    <p:sldId id="267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1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3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5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2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5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0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0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1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4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8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57C742-3DC0-4C54-8FE3-E9B2586A86F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C945559-7B2E-4183-8785-E81EC75B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4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65341150?marker=7D20K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66277096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.mkrf.ru/forms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tat.mkrf.ru/questions/2291596?q=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56" y="1432223"/>
            <a:ext cx="9429226" cy="2720327"/>
          </a:xfrm>
        </p:spPr>
        <p:txBody>
          <a:bodyPr>
            <a:normAutofit/>
          </a:bodyPr>
          <a:lstStyle/>
          <a:p>
            <a:r>
              <a:rPr lang="ru-RU" sz="6700" dirty="0"/>
              <a:t>Мониторинг №1–Культура </a:t>
            </a:r>
            <a:br>
              <a:rPr lang="ru-RU" sz="6700" dirty="0"/>
            </a:br>
            <a:r>
              <a:rPr lang="ru-RU" sz="6700" dirty="0"/>
              <a:t>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169529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Численность работников библиотеки, за исключением вспомогательного персонала (на конец отчетного периода)</a:t>
            </a:r>
          </a:p>
        </p:txBody>
      </p:sp>
    </p:spTree>
    <p:extLst>
      <p:ext uri="{BB962C8B-B14F-4D97-AF65-F5344CB8AC3E}">
        <p14:creationId xmlns:p14="http://schemas.microsoft.com/office/powerpoint/2010/main" val="77685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ОТВЕТ:</a:t>
            </a:r>
            <a:br>
              <a:rPr lang="en-US" sz="4000" dirty="0"/>
            </a:br>
            <a:r>
              <a:rPr lang="ru-RU" sz="4000" dirty="0"/>
              <a:t>в данный показатель входят все специалисты, которые не относятся к вспомогательному персоналу согласно разделению, утвержденному в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24776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В т.ч. имеющие государственные награды и почетные звания</a:t>
            </a:r>
          </a:p>
        </p:txBody>
      </p:sp>
    </p:spTree>
    <p:extLst>
      <p:ext uri="{BB962C8B-B14F-4D97-AF65-F5344CB8AC3E}">
        <p14:creationId xmlns:p14="http://schemas.microsoft.com/office/powerpoint/2010/main" val="120224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ОТВЕТ:</a:t>
            </a:r>
            <a:br>
              <a:rPr lang="ru-RU" sz="4000" dirty="0"/>
            </a:br>
            <a:r>
              <a:rPr lang="ru-RU" sz="4000" dirty="0"/>
              <a:t>включают Работников, имеющих государственные награды (или) почетные звания, которые определены Указом Президента РФ от 7.09.10 № 1099.</a:t>
            </a:r>
          </a:p>
        </p:txBody>
      </p:sp>
    </p:spTree>
    <p:extLst>
      <p:ext uri="{BB962C8B-B14F-4D97-AF65-F5344CB8AC3E}">
        <p14:creationId xmlns:p14="http://schemas.microsoft.com/office/powerpoint/2010/main" val="358613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Указ Президента РФ от 07.09.10 № 1099:</a:t>
            </a:r>
            <a:br>
              <a:rPr lang="ru-RU" sz="4000" dirty="0"/>
            </a:br>
            <a:r>
              <a:rPr lang="en-US" sz="4000" dirty="0"/>
              <a:t>http://www.consultant.ru/document/cons_doc_LAW_104589/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802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Сроки отчетности по мониторингу: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- 25-27 число отчетного месяца</a:t>
            </a:r>
            <a:br>
              <a:rPr lang="ru-RU" sz="4000" dirty="0"/>
            </a:br>
            <a:r>
              <a:rPr lang="ru-RU" sz="4000" dirty="0"/>
              <a:t>- 1 число, следующее за отчетным</a:t>
            </a:r>
          </a:p>
        </p:txBody>
      </p:sp>
    </p:spTree>
    <p:extLst>
      <p:ext uri="{BB962C8B-B14F-4D97-AF65-F5344CB8AC3E}">
        <p14:creationId xmlns:p14="http://schemas.microsoft.com/office/powerpoint/2010/main" val="3147694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Сроки контроля по мониторингу: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- 2 число, следующее за отчетным</a:t>
            </a:r>
          </a:p>
        </p:txBody>
      </p:sp>
    </p:spTree>
    <p:extLst>
      <p:ext uri="{BB962C8B-B14F-4D97-AF65-F5344CB8AC3E}">
        <p14:creationId xmlns:p14="http://schemas.microsoft.com/office/powerpoint/2010/main" val="1123148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r>
              <a:rPr lang="ru-RU" sz="4000" dirty="0"/>
              <a:t>ОБРАТИТЬ ВНИМАНИЕ: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Нулевые показатели!!!</a:t>
            </a:r>
          </a:p>
        </p:txBody>
      </p:sp>
    </p:spTree>
    <p:extLst>
      <p:ext uri="{BB962C8B-B14F-4D97-AF65-F5344CB8AC3E}">
        <p14:creationId xmlns:p14="http://schemas.microsoft.com/office/powerpoint/2010/main" val="185208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56" y="1432223"/>
            <a:ext cx="9429226" cy="2720327"/>
          </a:xfrm>
        </p:spPr>
        <p:txBody>
          <a:bodyPr>
            <a:normAutofit/>
          </a:bodyPr>
          <a:lstStyle/>
          <a:p>
            <a:r>
              <a:rPr lang="ru-RU" sz="6700"/>
              <a:t>Спасибо </a:t>
            </a:r>
            <a:br>
              <a:rPr lang="ru-RU" sz="6700"/>
            </a:br>
            <a:r>
              <a:rPr lang="ru-RU" sz="6700"/>
              <a:t>за внимание!</a:t>
            </a:r>
            <a:endParaRPr lang="ru-RU" sz="6700" dirty="0"/>
          </a:p>
        </p:txBody>
      </p:sp>
    </p:spTree>
    <p:extLst>
      <p:ext uri="{BB962C8B-B14F-4D97-AF65-F5344CB8AC3E}">
        <p14:creationId xmlns:p14="http://schemas.microsoft.com/office/powerpoint/2010/main" val="343848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020" y="1359016"/>
            <a:ext cx="9649130" cy="5368955"/>
          </a:xfrm>
        </p:spPr>
        <p:txBody>
          <a:bodyPr>
            <a:normAutofit/>
          </a:bodyPr>
          <a:lstStyle/>
          <a:p>
            <a:pPr algn="l"/>
            <a:r>
              <a:rPr lang="ru-RU" sz="4000" dirty="0"/>
              <a:t>Указ Президента РФ «О национальных целях развития Российской Федерации на период до 2030 года»</a:t>
            </a: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 </a:t>
            </a:r>
            <a:r>
              <a:rPr lang="en-US" sz="4000" dirty="0">
                <a:hlinkClick r:id="rId2"/>
              </a:rPr>
              <a:t>https://docs.cntd.ru/document/565341150?marker=7D20K3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0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4723002"/>
          </a:xfrm>
        </p:spPr>
        <p:txBody>
          <a:bodyPr>
            <a:normAutofit/>
          </a:bodyPr>
          <a:lstStyle/>
          <a:p>
            <a:pPr algn="l"/>
            <a:r>
              <a:rPr lang="ru-RU" sz="4000" dirty="0"/>
              <a:t>Методика расчета в соответствии с Распоряжением </a:t>
            </a:r>
            <a:br>
              <a:rPr lang="ru-RU" sz="4000" dirty="0"/>
            </a:br>
            <a:r>
              <a:rPr lang="ru-RU" sz="4000" dirty="0"/>
              <a:t>от 03.11.2020 N Р-1459</a:t>
            </a:r>
            <a:br>
              <a:rPr lang="ru-RU" sz="4000" dirty="0"/>
            </a:br>
            <a:r>
              <a:rPr lang="ru-RU" sz="4000" dirty="0"/>
              <a:t>«О методологии расчета показателя «Число посещений культурных мероприятий»:</a:t>
            </a: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en-US" sz="4000" dirty="0">
                <a:hlinkClick r:id="rId2"/>
              </a:rPr>
              <a:t>https://docs.cntd.ru/document/566277096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451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3129093"/>
          </a:xfrm>
        </p:spPr>
        <p:txBody>
          <a:bodyPr>
            <a:normAutofit/>
          </a:bodyPr>
          <a:lstStyle/>
          <a:p>
            <a:r>
              <a:rPr lang="ru-RU" sz="4000" dirty="0"/>
              <a:t>2 показателя:</a:t>
            </a:r>
            <a:br>
              <a:rPr lang="ru-RU" sz="4000" dirty="0"/>
            </a:br>
            <a:r>
              <a:rPr lang="ru-RU" sz="4000" dirty="0"/>
              <a:t>- Число посещений библиотеки (в стационарных условиях, вне стационара)</a:t>
            </a:r>
            <a:br>
              <a:rPr lang="ru-RU" sz="4000" dirty="0"/>
            </a:br>
            <a:r>
              <a:rPr lang="ru-RU" sz="4000" dirty="0"/>
              <a:t>- Число обращений к библиотеке удаленных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128652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65" y="1325461"/>
            <a:ext cx="9607185" cy="5066949"/>
          </a:xfrm>
        </p:spPr>
        <p:txBody>
          <a:bodyPr>
            <a:normAutofit/>
          </a:bodyPr>
          <a:lstStyle/>
          <a:p>
            <a:r>
              <a:rPr lang="ru-RU" sz="4000" dirty="0"/>
              <a:t>Форма 6-НК</a:t>
            </a:r>
            <a:br>
              <a:rPr lang="ru-RU" sz="4000" dirty="0"/>
            </a:br>
            <a:r>
              <a:rPr lang="ru-RU" sz="4000" dirty="0"/>
              <a:t>указания по заполнению формы</a:t>
            </a: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en-US" sz="4000" dirty="0">
                <a:hlinkClick r:id="rId2"/>
              </a:rPr>
              <a:t>https://stat.mkrf.ru/forms/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222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3C4ACF-0DD8-4E83-9C29-90497955B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62" y="1216519"/>
            <a:ext cx="11864613" cy="440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8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DB5B710-8D84-41F0-8E37-444F6FECF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66" y="1073858"/>
            <a:ext cx="10548995" cy="444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2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BF51-7DCA-4D17-8451-D850BE17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020" y="5033396"/>
            <a:ext cx="9607185" cy="1451294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https://stat.mkrf.ru/questions/2291596?q=</a:t>
            </a:r>
            <a:r>
              <a:rPr lang="ru-RU" sz="4000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B18ADE-C3B3-4331-B82C-FD63CE008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076" y="1792241"/>
            <a:ext cx="8927413" cy="196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1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ED520-8107-49B5-A46A-5265AA28E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75" y="1283516"/>
            <a:ext cx="10283572" cy="391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09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81</TotalTime>
  <Words>290</Words>
  <Application>Microsoft Office PowerPoint</Application>
  <PresentationFormat>Широкоэкранный</PresentationFormat>
  <Paragraphs>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Cambria</vt:lpstr>
      <vt:lpstr>Rockwell</vt:lpstr>
      <vt:lpstr>Rockwell Condensed</vt:lpstr>
      <vt:lpstr>Wingdings</vt:lpstr>
      <vt:lpstr>Дерево</vt:lpstr>
      <vt:lpstr>Мониторинг №1–Культура  в 2023 году</vt:lpstr>
      <vt:lpstr>Указ Президента РФ «О национальных целях развития Российской Федерации на период до 2030 года»     https://docs.cntd.ru/document/565341150?marker=7D20K3 </vt:lpstr>
      <vt:lpstr>Методика расчета в соответствии с Распоряжением  от 03.11.2020 N Р-1459 «О методологии расчета показателя «Число посещений культурных мероприятий»:   https://docs.cntd.ru/document/566277096 </vt:lpstr>
      <vt:lpstr>2 показателя: - Число посещений библиотеки (в стационарных условиях, вне стационара) - Число обращений к библиотеке удаленных пользователей</vt:lpstr>
      <vt:lpstr>Форма 6-НК указания по заполнению формы       https://stat.mkrf.ru/forms/ </vt:lpstr>
      <vt:lpstr>Презентация PowerPoint</vt:lpstr>
      <vt:lpstr>Презентация PowerPoint</vt:lpstr>
      <vt:lpstr>https://stat.mkrf.ru/questions/2291596?q= </vt:lpstr>
      <vt:lpstr>Презентация PowerPoint</vt:lpstr>
      <vt:lpstr>Численность работников библиотеки, за исключением вспомогательного персонала (на конец отчетного периода)</vt:lpstr>
      <vt:lpstr>ОТВЕТ: в данный показатель входят все специалисты, которые не относятся к вспомогательному персоналу согласно разделению, утвержденному в организации</vt:lpstr>
      <vt:lpstr>В т.ч. имеющие государственные награды и почетные звания</vt:lpstr>
      <vt:lpstr>ОТВЕТ: включают Работников, имеющих государственные награды (или) почетные звания, которые определены Указом Президента РФ от 7.09.10 № 1099.</vt:lpstr>
      <vt:lpstr>Указ Президента РФ от 07.09.10 № 1099: http://www.consultant.ru/document/cons_doc_LAW_104589/</vt:lpstr>
      <vt:lpstr>Сроки отчетности по мониторингу:  - 25-27 число отчетного месяца - 1 число, следующее за отчетным</vt:lpstr>
      <vt:lpstr>Сроки контроля по мониторингу:  - 2 число, следующее за отчетным</vt:lpstr>
      <vt:lpstr>ОБРАТИТЬ ВНИМАНИЕ:  Нулевые показатели!!!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№1 – Культура в 2023 году</dc:title>
  <dc:creator>Сидорова</dc:creator>
  <cp:lastModifiedBy>Сидорова</cp:lastModifiedBy>
  <cp:revision>13</cp:revision>
  <dcterms:created xsi:type="dcterms:W3CDTF">2023-02-02T13:19:50Z</dcterms:created>
  <dcterms:modified xsi:type="dcterms:W3CDTF">2023-05-29T12:39:40Z</dcterms:modified>
</cp:coreProperties>
</file>