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5" r:id="rId2"/>
    <p:sldId id="364" r:id="rId3"/>
    <p:sldId id="372" r:id="rId4"/>
    <p:sldId id="350" r:id="rId5"/>
    <p:sldId id="374" r:id="rId6"/>
    <p:sldId id="313" r:id="rId7"/>
    <p:sldId id="37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</a:t>
            </a:r>
            <a:r>
              <a:rPr lang="ru-RU" sz="4000" b="1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участия и активности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825771884738738E-17"/>
                  <c:y val="-4.1572185116612162E-2"/>
                </c:manualLayout>
              </c:layout>
              <c:tx>
                <c:rich>
                  <a:bodyPr/>
                  <a:lstStyle/>
                  <a:p>
                    <a:fld id="{D62DAB10-A176-483E-BFEF-5A9CC34078F5}" type="VALUE">
                      <a:rPr lang="en-US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8C6-4B37-891C-1ACB721445BF}"/>
                </c:ext>
              </c:extLst>
            </c:dLbl>
            <c:dLbl>
              <c:idx val="1"/>
              <c:layout>
                <c:manualLayout>
                  <c:x val="-7.5889345446627319E-3"/>
                  <c:y val="-4.38817509564240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500" b="1" i="0" u="none" strike="noStrike" kern="1200" baseline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C6-4B37-891C-1ACB721445BF}"/>
                </c:ext>
              </c:extLst>
            </c:dLbl>
            <c:dLbl>
              <c:idx val="2"/>
              <c:layout>
                <c:manualLayout>
                  <c:x val="-9.1067214535953903E-3"/>
                  <c:y val="-3.69530534369885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500" b="1" i="0" u="none" strike="noStrike" kern="1200" baseline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C6-4B37-891C-1ACB721445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 интенсив</c:v>
                </c:pt>
                <c:pt idx="1">
                  <c:v>2 интенсив</c:v>
                </c:pt>
                <c:pt idx="2">
                  <c:v>3 интенсив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20</c:v>
                </c:pt>
                <c:pt idx="2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C6-4B37-891C-1ACB721445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%активности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6695655998258011E-2"/>
                  <c:y val="-4.38817509564239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C6-4B37-891C-1ACB721445BF}"/>
                </c:ext>
              </c:extLst>
            </c:dLbl>
            <c:dLbl>
              <c:idx val="1"/>
              <c:layout>
                <c:manualLayout>
                  <c:x val="-3.1873525087583475E-2"/>
                  <c:y val="-4.85008826360475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C6-4B37-891C-1ACB721445BF}"/>
                </c:ext>
              </c:extLst>
            </c:dLbl>
            <c:dLbl>
              <c:idx val="2"/>
              <c:layout>
                <c:manualLayout>
                  <c:x val="-3.4909039150058455E-2"/>
                  <c:y val="-5.77391459952946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953369522791059E-2"/>
                      <c:h val="0.13362002259009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8C6-4B37-891C-1ACB721445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 интенсив</c:v>
                </c:pt>
                <c:pt idx="1">
                  <c:v>2 интенсив</c:v>
                </c:pt>
                <c:pt idx="2">
                  <c:v>3 интенсив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77</c:v>
                </c:pt>
                <c:pt idx="1">
                  <c:v>70</c:v>
                </c:pt>
                <c:pt idx="2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C6-4B37-891C-1ACB72144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1682728"/>
        <c:axId val="491679776"/>
      </c:lineChart>
      <c:catAx>
        <c:axId val="49168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679776"/>
        <c:crosses val="autoZero"/>
        <c:auto val="1"/>
        <c:lblAlgn val="ctr"/>
        <c:lblOffset val="100"/>
        <c:noMultiLvlLbl val="0"/>
      </c:catAx>
      <c:valAx>
        <c:axId val="49167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682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4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9013F-B248-4A2C-A278-6E6D814C4509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FFD86-4611-498F-81D8-C5C6A53CF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1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FFD86-4611-498F-81D8-C5C6A53CF4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9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06809-DFFC-4AB0-9D61-521536B35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DA0E11-0B7E-4C78-93F4-754D1F00F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DBF69F-0039-469A-9052-0B6D4EEF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ADAAD-9E3E-4537-8218-FA15C373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AF20B3-AC65-4593-A5D8-E5983546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7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E6353-6426-478D-9508-697D1C2C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A7052-A9A4-43D3-9B1A-4816E0038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C04583-CADC-4F2E-BA80-00B0FBEA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0C23A-2558-4367-872F-A54AA336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866D9F-DACF-4246-B911-8881FF3B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2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F71FFE-5E55-4827-9947-8FD84788B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A8599C-B704-4838-AADE-5682ADDFB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45CA7F-DEDD-4E55-B232-94A2446D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67D947-3715-4175-B76A-A5E62E34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7305D-D5EE-4036-BC3A-B47CD316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5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E1903-F8A9-4632-BAE2-819C93FE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E9E771-FD0A-4341-9DE9-F261DC997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074E98-63BD-4160-82BE-A2665CBE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014C42-313C-4F66-8EE0-60B6D4E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DF627A-9A2B-4E29-9323-446D986D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7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AA280-8527-4594-8D4F-4EDE6D91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3586D0-4E9C-4705-B268-9E0E2E8F7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9D561-03A2-40C0-82BE-4DD811D2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CE7BF-8203-4271-B050-7D129CC4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BEE39B-9567-4908-82E4-B61F7A28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5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D73F1-B786-41F9-BE57-C5DC60A7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9C353-5827-4CA2-80A1-A9648A9DC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2F6672-88B0-4B0A-9C84-112470425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7F629E-24B7-4042-80B8-15321DBE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113933-22E0-4D6C-A693-EF0276C9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6475AE-E586-4BE3-9D93-77FC0CE3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8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10075-7090-412E-9AC8-CFEA36A6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F22FA5-64AB-4332-9515-912FF13AD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1CF8CA-D950-4C49-A59B-E739E05F9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D011FA-3705-4967-95C7-9B98C4E1D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E25EA9-F347-4649-B598-CAB01B194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8B4D6A-A083-435A-9138-F8541536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1595A1-453B-4BEB-A70E-FFC862AE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204209-0B55-43BE-897E-B71A71B9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1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13D34-B601-42ED-A860-F1CD446E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99F699-6F00-4F83-8B9F-136A1261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E58CA-8A4D-4D11-90EA-531A6FD3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925696-985B-408D-9E05-B5431FF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0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666D45-6D03-4584-8FF7-EC8EB564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83333D-2B5D-4F91-A1BD-992C656B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BDC2ED-D155-4D22-A430-98AFE045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5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7F7A6-3C11-408A-8B2E-252259C7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DE27A7-A3D4-493C-9ADA-EAAC534FC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4B23FA-C1F8-4A48-BE27-3E9AC472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7F066E-8159-4209-A23C-1FE7CA71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8CCE41-B09D-4C45-A9D0-35079219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D58614-1196-437D-8C72-D8D00346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7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3FF7F-4107-4831-802E-B432F217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01ECA-45A7-4BB3-9F4F-93C25B4FC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CB6971-BDC2-44A4-97CB-A250C14B7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1BB5A2-7070-4408-91B7-0667373A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AE078-FF5C-4D41-B80B-7A34E34B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04053F-33A8-4203-B3DD-A2D272AE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43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60000">
              <a:schemeClr val="accent1">
                <a:alpha val="41000"/>
                <a:lumMod val="39000"/>
                <a:lumOff val="61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95ECF-29A8-45DD-AD6F-E8EAF5B8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7027F3-4F94-4DA0-B660-AB737AD7A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E9B821-A620-414A-9829-A1309C23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A0E9-007E-4350-A185-E6BC20BB69DB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4DEE85-6502-4613-875E-B17130B56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196CD-8DC4-4884-BF90-2BAA97ED3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8927-F8F1-42E1-94BC-BFFB8D6C7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6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230939-427A-44FF-B740-E7FC5121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374775"/>
            <a:ext cx="11849100" cy="34067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Методический полдень</a:t>
            </a:r>
            <a:br>
              <a:rPr lang="en-US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kern="1400" dirty="0">
                <a:solidFill>
                  <a:srgbClr val="000066"/>
                </a:solidFill>
                <a:latin typeface="Segoe Script" panose="030B0504020000000003" pitchFamily="66" charset="0"/>
              </a:rPr>
              <a:t>Практический интенсив -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E70F18-70A0-4361-AC1C-1612F3FACBF7}"/>
              </a:ext>
            </a:extLst>
          </p:cNvPr>
          <p:cNvSpPr/>
          <p:nvPr/>
        </p:nvSpPr>
        <p:spPr>
          <a:xfrm>
            <a:off x="10095269" y="2804567"/>
            <a:ext cx="35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kern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4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01F3AF-57D0-496B-A6B9-36E8C1337A6F}"/>
              </a:ext>
            </a:extLst>
          </p:cNvPr>
          <p:cNvSpPr/>
          <p:nvPr/>
        </p:nvSpPr>
        <p:spPr>
          <a:xfrm>
            <a:off x="7757620" y="5185266"/>
            <a:ext cx="3273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Корнеева О.А., 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ведущий методист ОМОПР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8045EB-5BE5-4FE1-BB93-8A9D0B417F0D}"/>
              </a:ext>
            </a:extLst>
          </p:cNvPr>
          <p:cNvSpPr/>
          <p:nvPr/>
        </p:nvSpPr>
        <p:spPr>
          <a:xfrm>
            <a:off x="662685" y="111088"/>
            <a:ext cx="10866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ГУК ТО «Региональный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библиотечно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 – информационный комплекс»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    Отдел методического  обеспечения и проектного развития муниципальных библиотек Тульской области 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A3F4D5-7975-4140-9FB5-F93E71728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3688"/>
          <a:stretch/>
        </p:blipFill>
        <p:spPr>
          <a:xfrm>
            <a:off x="592835" y="5185266"/>
            <a:ext cx="842750" cy="1182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D970E-0BCB-4E39-8958-09756BD7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52" y="45873"/>
            <a:ext cx="1182109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Как получить пользу от интенсива?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11F694-83E7-498D-9F74-C9067F758109}"/>
              </a:ext>
            </a:extLst>
          </p:cNvPr>
          <p:cNvSpPr/>
          <p:nvPr/>
        </p:nvSpPr>
        <p:spPr>
          <a:xfrm>
            <a:off x="1762597" y="1244232"/>
            <a:ext cx="316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Пересядьте за компьютер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JPTJ F+ Futura PT"/>
              </a:rPr>
              <a:t>,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JPTJ F+ Futura PT"/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возьмите ручку и тетрадь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0418A9-6A33-4A00-9CDF-D2BE164380B8}"/>
              </a:ext>
            </a:extLst>
          </p:cNvPr>
          <p:cNvSpPr/>
          <p:nvPr/>
        </p:nvSpPr>
        <p:spPr>
          <a:xfrm>
            <a:off x="6916915" y="3558221"/>
            <a:ext cx="4832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Задавайте и отвечайте на вопросы в чате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72F18B-6F2B-4743-8657-E8E6731999DF}"/>
              </a:ext>
            </a:extLst>
          </p:cNvPr>
          <p:cNvSpPr/>
          <p:nvPr/>
        </p:nvSpPr>
        <p:spPr>
          <a:xfrm>
            <a:off x="822564" y="4383748"/>
            <a:ext cx="3952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Записывайте новые идеи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JPTJ F+ Futura PT"/>
              </a:rPr>
              <a:t>,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мысли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E4483E-7388-4D4D-BEC7-B61A1AE1289F}"/>
              </a:ext>
            </a:extLst>
          </p:cNvPr>
          <p:cNvSpPr/>
          <p:nvPr/>
        </p:nvSpPr>
        <p:spPr>
          <a:xfrm>
            <a:off x="7079776" y="1359749"/>
            <a:ext cx="4013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Отключите телефон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JPTJ F+ Futura PT"/>
              </a:rPr>
              <a:t>,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сделайте так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JPTJ F+ Futura PT"/>
              </a:rPr>
              <a:t>,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JPTJ F+ Futura PT"/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чтобы ничего не мешало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205188-8482-4E55-9C80-4013D71A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F1C2F"/>
              </a:clrFrom>
              <a:clrTo>
                <a:srgbClr val="1F1C2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8333">
                        <a14:foregroundMark x1="9688" y1="65972" x2="87292" y2="86389"/>
                        <a14:foregroundMark x1="87292" y1="86389" x2="97813" y2="36111"/>
                        <a14:foregroundMark x1="97813" y1="36111" x2="37500" y2="16667"/>
                        <a14:foregroundMark x1="37500" y1="16667" x2="15104" y2="15417"/>
                        <a14:foregroundMark x1="15104" y1="15417" x2="8854" y2="43472"/>
                        <a14:foregroundMark x1="31771" y1="65972" x2="31771" y2="65972"/>
                        <a14:foregroundMark x1="6250" y1="64028" x2="7396" y2="68333"/>
                        <a14:foregroundMark x1="93958" y1="53333" x2="86771" y2="30278"/>
                        <a14:foregroundMark x1="86771" y1="30278" x2="98333" y2="51806"/>
                        <a14:foregroundMark x1="98333" y1="51806" x2="93646" y2="3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1" y="2433141"/>
            <a:ext cx="2551415" cy="19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A5DDC91-163E-42DE-A5DD-FEB073599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97544" l="9931" r="89971">
                        <a14:foregroundMark x1="52212" y1="96608" x2="68437" y2="41287"/>
                        <a14:foregroundMark x1="68437" y1="41287" x2="65880" y2="12515"/>
                        <a14:foregroundMark x1="48418" y1="21629" x2="42576" y2="24678"/>
                        <a14:foregroundMark x1="65880" y1="12515" x2="63316" y2="13853"/>
                        <a14:foregroundMark x1="32778" y1="73955" x2="31367" y2="81053"/>
                        <a14:foregroundMark x1="31367" y1="81053" x2="50344" y2="97544"/>
                        <a14:foregroundMark x1="50344" y1="97544" x2="43559" y2="92982"/>
                        <a14:foregroundMark x1="70010" y1="52515" x2="77089" y2="50058"/>
                        <a14:foregroundMark x1="70993" y1="37427" x2="79154" y2="32515"/>
                        <a14:foregroundMark x1="38255" y1="34796" x2="31367" y2="27135"/>
                        <a14:foregroundMark x1="34907" y1="51930" x2="27827" y2="44678"/>
                        <a14:foregroundMark x1="56278" y1="19694" x2="52212" y2="22222"/>
                        <a14:foregroundMark x1="60865" y1="16842" x2="56842" y2="19344"/>
                        <a14:foregroundMark x1="49656" y1="26901" x2="42576" y2="47953"/>
                        <a14:backgroundMark x1="62832" y1="13216" x2="50639" y2="20468"/>
                        <a14:backgroundMark x1="41189" y1="47326" x2="31957" y2="73567"/>
                        <a14:backgroundMark x1="50639" y1="20468" x2="48552" y2="26401"/>
                        <a14:backgroundMark x1="31957" y1="73567" x2="31367" y2="77310"/>
                        <a14:backgroundMark x1="56735" y1="21404" x2="56735" y2="18947"/>
                        <a14:backgroundMark x1="41986" y1="23860" x2="35398" y2="59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2420" y="1156469"/>
            <a:ext cx="2166822" cy="16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E0ED1D-2AB0-43D1-A996-CF6700B4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0" b="90000" l="7520" r="89844">
                        <a14:foregroundMark x1="93066" y1="70141" x2="79962" y2="61510"/>
                        <a14:foregroundMark x1="70109" y1="46705" x2="69484" y2="45436"/>
                        <a14:foregroundMark x1="62147" y1="20510" x2="60645" y2="13662"/>
                        <a14:foregroundMark x1="60645" y1="13662" x2="7813" y2="8451"/>
                        <a14:foregroundMark x1="7813" y1="8451" x2="8871" y2="36554"/>
                        <a14:foregroundMark x1="12250" y1="64750" x2="16891" y2="77342"/>
                        <a14:foregroundMark x1="30744" y1="91862" x2="31934" y2="92958"/>
                        <a14:foregroundMark x1="75834" y1="81976" x2="84863" y2="79718"/>
                        <a14:foregroundMark x1="31934" y1="92958" x2="56422" y2="86833"/>
                        <a14:foregroundMark x1="56774" y1="86623" x2="33301" y2="92394"/>
                        <a14:foregroundMark x1="84863" y1="79718" x2="75851" y2="81933"/>
                        <a14:foregroundMark x1="33301" y1="92394" x2="19727" y2="73099"/>
                        <a14:foregroundMark x1="19727" y1="73099" x2="11462" y2="52472"/>
                        <a14:foregroundMark x1="8539" y1="37943" x2="6152" y2="25070"/>
                        <a14:foregroundMark x1="6152" y1="25070" x2="23828" y2="8873"/>
                        <a14:foregroundMark x1="23828" y1="8873" x2="42578" y2="8310"/>
                        <a14:foregroundMark x1="42578" y1="8310" x2="60645" y2="8310"/>
                        <a14:foregroundMark x1="67052" y1="51003" x2="67578" y2="54507"/>
                        <a14:foregroundMark x1="66018" y1="44111" x2="66522" y2="47470"/>
                        <a14:foregroundMark x1="61611" y1="14748" x2="62696" y2="21980"/>
                        <a14:foregroundMark x1="60645" y1="8310" x2="61603" y2="14696"/>
                        <a14:foregroundMark x1="84863" y1="40563" x2="84863" y2="40563"/>
                        <a14:foregroundMark x1="12207" y1="51408" x2="10742" y2="52958"/>
                        <a14:foregroundMark x1="7520" y1="11408" x2="42480" y2="12394"/>
                        <a14:foregroundMark x1="42480" y1="12394" x2="59766" y2="10423"/>
                        <a14:foregroundMark x1="59766" y1="10423" x2="64746" y2="19718"/>
                        <a14:foregroundMark x1="61914" y1="20282" x2="65820" y2="58169"/>
                        <a14:backgroundMark x1="62080" y1="20247" x2="62012" y2="19577"/>
                        <a14:backgroundMark x1="62012" y1="19577" x2="61816" y2="19155"/>
                        <a14:backgroundMark x1="57422" y1="87746" x2="75781" y2="82113"/>
                        <a14:backgroundMark x1="75781" y1="82113" x2="70410" y2="80986"/>
                        <a14:backgroundMark x1="75098" y1="88732" x2="75098" y2="88732"/>
                        <a14:backgroundMark x1="79883" y1="61268" x2="66556" y2="49025"/>
                        <a14:backgroundMark x1="64607" y1="30115" x2="69141" y2="45634"/>
                        <a14:backgroundMark x1="69141" y1="45634" x2="66211" y2="43099"/>
                        <a14:backgroundMark x1="10467" y1="50330" x2="9180" y2="37887"/>
                        <a14:backgroundMark x1="11816" y1="63380" x2="10738" y2="52951"/>
                        <a14:backgroundMark x1="9762" y1="51631" x2="10742" y2="74789"/>
                        <a14:backgroundMark x1="9180" y1="37887" x2="9739" y2="51099"/>
                        <a14:backgroundMark x1="15820" y1="78873" x2="30273" y2="92535"/>
                        <a14:backgroundMark x1="30273" y1="92535" x2="28809" y2="92958"/>
                        <a14:backgroundMark x1="53223" y1="90423" x2="59375" y2="86761"/>
                        <a14:backgroundMark x1="75586" y1="83662" x2="76660" y2="85211"/>
                        <a14:backgroundMark x1="75586" y1="57183" x2="69141" y2="46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" y="1087862"/>
            <a:ext cx="2303643" cy="15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E894A8E-26B3-4276-B6B1-E70B16C2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22" y="2130090"/>
            <a:ext cx="995590" cy="13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B2F08CCB-73E5-4B9A-BA0D-C8A1D2903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52" y="5770139"/>
            <a:ext cx="11564389" cy="1087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Ваша жизнь — не компьютерная игра. Здесь нет кнопки «</a:t>
            </a:r>
            <a:r>
              <a:rPr lang="ru-RU" sz="2000" b="1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Пройти еще раз</a:t>
            </a:r>
            <a:r>
              <a:rPr lang="ru-RU" sz="2000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».</a:t>
            </a:r>
          </a:p>
          <a:p>
            <a:pPr marL="0" indent="0">
              <a:buNone/>
            </a:pPr>
            <a:r>
              <a:rPr lang="ru-RU" sz="2000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 </a:t>
            </a:r>
            <a:r>
              <a:rPr lang="ru-RU" sz="2000" b="1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Не упустите свой шанс получить сегодня полезную информацию.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AD3A269-0B86-4FD0-904A-B35CFCD31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9283">
            <a:off x="8533690" y="2158876"/>
            <a:ext cx="995590" cy="162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F7EBF1F-9069-4D15-BB14-1809499AB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67" y="3243765"/>
            <a:ext cx="3798505" cy="28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546C7A7-306B-429C-A376-894234943988}"/>
              </a:ext>
            </a:extLst>
          </p:cNvPr>
          <p:cNvSpPr/>
          <p:nvPr/>
        </p:nvSpPr>
        <p:spPr>
          <a:xfrm>
            <a:off x="6790730" y="5043183"/>
            <a:ext cx="4845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NFS Q+ Futura PT"/>
              </a:rPr>
              <a:t>За активное участие – подарок каждому!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99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1D51326-8A75-45A1-A7F3-261EE7ED026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3803655"/>
              </p:ext>
            </p:extLst>
          </p:nvPr>
        </p:nvGraphicFramePr>
        <p:xfrm>
          <a:off x="438150" y="266700"/>
          <a:ext cx="9639299" cy="5910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0045EAB0-DD05-47BF-B444-0C13A77E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784" y="3853220"/>
            <a:ext cx="3049216" cy="223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D9DF7C27-24B3-4642-AC20-1964667CDD52}"/>
              </a:ext>
            </a:extLst>
          </p:cNvPr>
          <p:cNvSpPr>
            <a:spLocks noChangeArrowheads="1"/>
          </p:cNvSpPr>
          <p:nvPr/>
        </p:nvSpPr>
        <p:spPr bwMode="auto">
          <a:xfrm rot="1442372">
            <a:off x="10368861" y="5079456"/>
            <a:ext cx="173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2E75B6"/>
                </a:solidFill>
                <a:latin typeface="Arial Black" panose="020B0A04020102020204" pitchFamily="34" charset="0"/>
              </a:rPr>
              <a:t>Интенсив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87838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481888-083F-4DC1-91D1-A806A2C19B0C}"/>
              </a:ext>
            </a:extLst>
          </p:cNvPr>
          <p:cNvSpPr/>
          <p:nvPr/>
        </p:nvSpPr>
        <p:spPr>
          <a:xfrm>
            <a:off x="5325822" y="1968552"/>
            <a:ext cx="66195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Привлечь внимание может выставка, с особым расположением книг,  необычными  разделителями, силуэтами героев, с использованием QR-кодов, ай-</a:t>
            </a:r>
            <a:r>
              <a:rPr lang="ru-RU" sz="2400" b="1" kern="1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стопов</a:t>
            </a:r>
            <a:endParaRPr lang="ru-RU" sz="2400" dirty="0"/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E5182F89-4AE7-4685-86E2-42047D61E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5"/>
          <a:stretch/>
        </p:blipFill>
        <p:spPr>
          <a:xfrm>
            <a:off x="261165" y="48040"/>
            <a:ext cx="3817147" cy="49593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55BA96-32B6-49C3-9DD6-844851513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01" l="0" r="100000">
                        <a14:foregroundMark x1="65719" y1="13471" x2="75311" y2="30947"/>
                        <a14:backgroundMark x1="89165" y1="19539" x2="89165" y2="19539"/>
                        <a14:backgroundMark x1="90586" y1="7403" x2="5861" y2="521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" t="5273" r="7834" b="15747"/>
          <a:stretch/>
        </p:blipFill>
        <p:spPr>
          <a:xfrm>
            <a:off x="246580" y="5007439"/>
            <a:ext cx="1249099" cy="141823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1E5D8F-5E39-4333-BC31-8D62783610B4}"/>
              </a:ext>
            </a:extLst>
          </p:cNvPr>
          <p:cNvSpPr/>
          <p:nvPr/>
        </p:nvSpPr>
        <p:spPr>
          <a:xfrm>
            <a:off x="1495679" y="5223369"/>
            <a:ext cx="28437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Достоевский </a:t>
            </a:r>
          </a:p>
          <a:p>
            <a:pPr algn="ctr"/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Федор Михайлович</a:t>
            </a:r>
          </a:p>
          <a:p>
            <a:pPr algn="ctr"/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017228-57EC-4D4A-8D8A-D5A44AD89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47" y="5375767"/>
            <a:ext cx="986375" cy="98637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1CFEF54-9E3F-4421-8D2E-52A9BF66E7FD}"/>
              </a:ext>
            </a:extLst>
          </p:cNvPr>
          <p:cNvSpPr/>
          <p:nvPr/>
        </p:nvSpPr>
        <p:spPr>
          <a:xfrm>
            <a:off x="1973326" y="5999201"/>
            <a:ext cx="1542903" cy="362941"/>
          </a:xfrm>
          <a:prstGeom prst="rect">
            <a:avLst/>
          </a:prstGeom>
          <a:noFill/>
        </p:spPr>
        <p:txBody>
          <a:bodyPr wrap="none" lIns="82953" tIns="41476" rIns="82953" bIns="41476">
            <a:spAutoFit/>
          </a:bodyPr>
          <a:lstStyle/>
          <a:p>
            <a:pPr algn="ctr"/>
            <a:r>
              <a:rPr lang="ru-RU" sz="1814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( 1821 - 1881 )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5A6800-F18C-4601-B6BF-34A5B9419F3D}"/>
              </a:ext>
            </a:extLst>
          </p:cNvPr>
          <p:cNvSpPr/>
          <p:nvPr/>
        </p:nvSpPr>
        <p:spPr>
          <a:xfrm>
            <a:off x="5588546" y="5054837"/>
            <a:ext cx="6603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QR-коды о жизни и творчестве писателей, поэтов, ссылки на аудиокниги, другие  ресурсы, сделают вашу выставку интереснее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3178CE-E3AD-4034-98F6-7AE9CC7CC9BE}"/>
              </a:ext>
            </a:extLst>
          </p:cNvPr>
          <p:cNvSpPr/>
          <p:nvPr/>
        </p:nvSpPr>
        <p:spPr>
          <a:xfrm>
            <a:off x="4339447" y="495858"/>
            <a:ext cx="7605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Применение современных технологий, креативное оформление и привлечение читателей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781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7A69543-4B2B-4C03-8C8A-90BAAC3A1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038338"/>
              </p:ext>
            </p:extLst>
          </p:nvPr>
        </p:nvGraphicFramePr>
        <p:xfrm>
          <a:off x="0" y="0"/>
          <a:ext cx="12192000" cy="8306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45707">
                  <a:extLst>
                    <a:ext uri="{9D8B030D-6E8A-4147-A177-3AD203B41FA5}">
                      <a16:colId xmlns:a16="http://schemas.microsoft.com/office/drawing/2014/main" val="3920243532"/>
                    </a:ext>
                  </a:extLst>
                </a:gridCol>
                <a:gridCol w="6446293">
                  <a:extLst>
                    <a:ext uri="{9D8B030D-6E8A-4147-A177-3AD203B41FA5}">
                      <a16:colId xmlns:a16="http://schemas.microsoft.com/office/drawing/2014/main" val="2767750700"/>
                    </a:ext>
                  </a:extLst>
                </a:gridCol>
              </a:tblGrid>
              <a:tr h="2049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Форма  виртуальной выставки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Возможная платформа/ сервис для использования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1588919858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Презентация</a:t>
                      </a: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 Point, Slide Share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431704483"/>
                  </a:ext>
                </a:extLst>
              </a:tr>
              <a:tr h="632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Слайд-презентация или слайд-шоу (</a:t>
                      </a:r>
                      <a:r>
                        <a:rPr lang="ru-RU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обложки, аннотации к книгам с музыкальным или речевым сопровождением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 Point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PhotoPeac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PhotoSnack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3099461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 книг в виде интерактивного плаката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 Point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 использованием гиперссылок,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ThingLink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674298435"/>
                  </a:ext>
                </a:extLst>
              </a:tr>
              <a:tr h="566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 книг в виде ментальной карты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Word, Power Point,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Mindmeister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FreemindMap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Popplet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744023646"/>
                  </a:ext>
                </a:extLst>
              </a:tr>
              <a:tr h="949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 книг какого-либо автора в виде ленты времени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 Point,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Dipity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Xtimeline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Free Timeline,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Timerime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Timtoast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Our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story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Capzles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495857593"/>
                  </a:ext>
                </a:extLst>
              </a:tr>
              <a:tr h="757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 книг в виде 3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-книги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 Publisher, Flip Book Maker, Flip PDF,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ZooBurst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Calameo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Photosnack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Myebook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1880610561"/>
                  </a:ext>
                </a:extLst>
              </a:tr>
              <a:tr h="190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 на географической карте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Google Maps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1673946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 – виртуальная доска  </a:t>
                      </a: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ThingLink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Google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Презентации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2572397421"/>
                  </a:ext>
                </a:extLst>
              </a:tr>
              <a:tr h="374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плакат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 Publisher,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Glogster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ThingLink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Playcast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4124302430"/>
                  </a:ext>
                </a:extLst>
              </a:tr>
              <a:tr h="1333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Выставка- </a:t>
                      </a:r>
                      <a:r>
                        <a:rPr lang="ru-RU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видеообзор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 Point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рекомендации библиотекаря, с записью «громких чтений» и впечатлений читателей, известных в городе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личностей)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32962" marT="0" marB="0"/>
                </a:tc>
                <a:extLst>
                  <a:ext uri="{0D108BD9-81ED-4DB2-BD59-A6C34878D82A}">
                    <a16:rowId xmlns:a16="http://schemas.microsoft.com/office/drawing/2014/main" val="193470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08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2BB0E2-83E0-42CC-BDFC-F050DCB1C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9332"/>
            <a:ext cx="12192000" cy="648866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модель выставки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выбор темы, отбор документов, материалов: информационных, иллюстративных, аудио- и видео, составление схемы выставки (на листе бумаги можно нарисовать макет выставки).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Подготавливаем проект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фото или сканирование обложек, иллюстраций, поиск изображений обложек в интернете, текстовых материалов, обрезка аудио- и видеофрагментов. (Сохраняем материалы в отдельной папке!)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первый слайд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тематическая картинка/фото, название выставки, элементы управления — кнопки перехода (т.е. книги, представленные на выставке, о которых будет подробно рассказано на соответствующем слайде или темы, нажимая на которые, пользователь переходит на слайд с подборкой изданий по ней). 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слайды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каждой книги (темы), указанной на первом слайде. Например: Слайд 1 – «Творчество современных писателей: автор 1, автор 2, автор 3». Слайд 2 – «Издания автор 1». Слайд 3 – «Издания автор 2». Слайд 4 «Издания автор 3». 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Оформляем гиперссылки - кнопки перехода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Первая  кнопка перехода – надпись «автор1» на Слайде 1.   Выделяем текстовый блок «автор1». Вверху, в панели управления, нажимаем «Вставка», выделяем «Гиперссылка». Выбираем «Связать с», далее нажимаем на «Место в документе» и выбираем из списка справа «Слайд №2» – «Издания автор 1». Затем, для того, чтобы вернуться к началу выставки и выбрать следующую книгу (тему) для просмотра, создаем гиперссылку на Слайд 1 по следующей схеме: выделяем фото (либо текстовый фрагмент), на который в процессе показа презентации будем кликать мышкой, чтобы вернуться к началу. Далее щелкаем правой кнопкой мыши и выбираем «Гиперссылка» - «Связать с» - «Место в документе» - «Слайд 1». Снова возвращаемся на Слайд 1 и повторяем с оставшимися названиями – «автор 2», «автор 3» те же действия. 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дизайн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анимацию, настраиваем время показа: «Показ слайдов» - «Настройка времена» и выбираем продолжительность показа каждого слайда. Затем нажимаем  клавишу F5 и включаем режим просмотра.  На страницу с описанием издания добавляем: краткий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аудиорассказ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-пояснение, мелодию, звуковые эффекты.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размещении презентации на страницу в социальных сетях, необходимо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схему просмотра  выставки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при ее показе на мероприятии объяснить правила и показать ее в форме интерактивной игры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A6E0F6-1EEF-4827-8195-E6F5D6FCAEF1}"/>
              </a:ext>
            </a:extLst>
          </p:cNvPr>
          <p:cNvSpPr/>
          <p:nvPr/>
        </p:nvSpPr>
        <p:spPr>
          <a:xfrm>
            <a:off x="2904162" y="0"/>
            <a:ext cx="754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Чек лист  Виртуальная выставка</a:t>
            </a:r>
            <a:r>
              <a:rPr lang="ru-RU" dirty="0"/>
              <a:t>  (программа MS </a:t>
            </a:r>
            <a:r>
              <a:rPr lang="ru-RU" dirty="0" err="1"/>
              <a:t>Power</a:t>
            </a:r>
            <a:r>
              <a:rPr lang="ru-RU" dirty="0"/>
              <a:t> </a:t>
            </a:r>
            <a:r>
              <a:rPr lang="ru-RU" dirty="0" err="1"/>
              <a:t>Point</a:t>
            </a:r>
            <a:r>
              <a:rPr lang="ru-RU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9741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1CDAB01-8A71-45CB-8B61-CCD6B2FC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5583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Виртуальная выставка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C3BBAE6-EEA4-4E6E-982F-7E4C4F3E8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940647">
            <a:off x="1443040" y="1314574"/>
            <a:ext cx="3925452" cy="82391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Помним, что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B871521-2944-46FC-B832-490DD833B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21007726">
            <a:off x="7044997" y="1396649"/>
            <a:ext cx="4170077" cy="102908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подготовкой выставки отвечаем на вопрос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621CB8E-AE95-489C-929D-B278FCABC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434" y="2505075"/>
            <a:ext cx="6578220" cy="368458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Виртуальная выставка - это выставка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 должен быть качественным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Тексты должны быть не очень длинными, написаны в научно- популярном стиле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Навигация должна быть понятной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Времени  смены слайдов должно хватать для ознакомления с текстом, если нет озвучки голосом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FAC5C734-1BC9-4E6E-BA1D-DB72DC74A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50875" y="2775567"/>
            <a:ext cx="4170077" cy="341409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 чем выставка?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будет на это смотреть?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выставлять?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выставлять?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оформлять?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рекламировать?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263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5875</TotalTime>
  <Words>417</Words>
  <Application>Microsoft Office PowerPoint</Application>
  <PresentationFormat>Широкоэкранный</PresentationFormat>
  <Paragraphs>76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AJPTJ F+ Futura PT</vt:lpstr>
      <vt:lpstr>Arial</vt:lpstr>
      <vt:lpstr>Arial Black</vt:lpstr>
      <vt:lpstr>Calibri</vt:lpstr>
      <vt:lpstr>Calibri Light</vt:lpstr>
      <vt:lpstr>Segoe Script</vt:lpstr>
      <vt:lpstr>Times New Roman</vt:lpstr>
      <vt:lpstr>TPNFS Q+ Futura PT</vt:lpstr>
      <vt:lpstr>Wingdings</vt:lpstr>
      <vt:lpstr>Тема Office</vt:lpstr>
      <vt:lpstr>Методический полдень Практический интенсив - </vt:lpstr>
      <vt:lpstr>Как получить пользу от интенсива?</vt:lpstr>
      <vt:lpstr>Презентация PowerPoint</vt:lpstr>
      <vt:lpstr>Презентация PowerPoint</vt:lpstr>
      <vt:lpstr>Презентация PowerPoint</vt:lpstr>
      <vt:lpstr>Презентация PowerPoint</vt:lpstr>
      <vt:lpstr>Виртуальная выставка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Работаем  в социальной сети ВКонтакте</dc:title>
  <dc:creator>Корнеева</dc:creator>
  <cp:lastModifiedBy>Корнеева</cp:lastModifiedBy>
  <cp:revision>341</cp:revision>
  <dcterms:created xsi:type="dcterms:W3CDTF">2021-06-21T08:59:13Z</dcterms:created>
  <dcterms:modified xsi:type="dcterms:W3CDTF">2021-09-29T07:53:28Z</dcterms:modified>
</cp:coreProperties>
</file>