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6"/>
  </p:notesMasterIdLst>
  <p:sldIdLst>
    <p:sldId id="259" r:id="rId2"/>
    <p:sldId id="257" r:id="rId3"/>
    <p:sldId id="266" r:id="rId4"/>
    <p:sldId id="260" r:id="rId5"/>
    <p:sldId id="256" r:id="rId6"/>
    <p:sldId id="262" r:id="rId7"/>
    <p:sldId id="267" r:id="rId8"/>
    <p:sldId id="258" r:id="rId9"/>
    <p:sldId id="265" r:id="rId10"/>
    <p:sldId id="263" r:id="rId11"/>
    <p:sldId id="270" r:id="rId12"/>
    <p:sldId id="268" r:id="rId13"/>
    <p:sldId id="264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0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072F2-E3EA-4DE3-AD2D-83EF1910DF25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0531E-099E-470B-8092-47E3379D8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229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0531E-099E-470B-8092-47E3379D8BE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860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34D20-A42D-45F3-A8C1-77C8F36938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EDE017E-0C38-4719-B935-C2CE0107DB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6CE0D4-2762-45A7-9DF2-E1E46D127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FCA2-65E3-4BF3-97DF-BF8540952F7A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68D0D6-852A-4493-9332-682799A94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EAB44F-D0EA-4C0A-B97F-4E5E69D4B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CAF7B-9152-49C3-8E09-F04CAA510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05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793FF-85D8-474D-AF40-016A74D7B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305246A-5FE3-4214-BE20-AD85B464C8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B75092-04DD-4C2C-9C1F-1B4D05C37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FCA2-65E3-4BF3-97DF-BF8540952F7A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4C22BE-0C06-4452-9378-B751D4394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F4940A-6770-41C3-9452-0A2067957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CAF7B-9152-49C3-8E09-F04CAA510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19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71885E8-38D7-4885-8236-D8920F16C2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E719FFE-61C2-4615-8470-15E3426A4A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5F8302-F7D3-4E5E-BF47-78A10F4E1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FCA2-65E3-4BF3-97DF-BF8540952F7A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DF2FA7-77B3-4459-B443-2FCD66FB0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0355A5-150F-4E88-A403-5CC9939E1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CAF7B-9152-49C3-8E09-F04CAA510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49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899BCB-F39E-416B-A595-12227FCAD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FBD148-F15C-4332-B4C3-A3A42712A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113823-76C3-428B-A40F-5158ED70B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FCA2-65E3-4BF3-97DF-BF8540952F7A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3458A8-C77E-472F-B0A4-42371A3D4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DD8352-E58E-4993-BECB-ECC383821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CAF7B-9152-49C3-8E09-F04CAA510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66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99D243-0796-4838-841C-963242549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93CC6F-1173-4727-B6FE-910912B24F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D7717D-188E-47D2-A725-5BAC04C5A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FCA2-65E3-4BF3-97DF-BF8540952F7A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9947E3-D642-4F83-A640-14986EA03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C8EF54-0EBC-4EB2-8A20-E31DE0332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CAF7B-9152-49C3-8E09-F04CAA510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12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83875A-62ED-4B65-BAA7-94DD988B9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26C9D1-4576-4C6F-9ED3-E231546F88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94612F1-E2A7-4BCA-B5C8-EF2204099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3B0B2F6-ADB5-4263-87C9-45AE15DF9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FCA2-65E3-4BF3-97DF-BF8540952F7A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A896DB-C730-47D9-9C27-915C2FCF4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9FA20D-3D3D-4AFD-A37A-067FEA48D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CAF7B-9152-49C3-8E09-F04CAA510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09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D3A02F-B26D-4077-AE4B-97F690D7E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B00282-442F-4ABE-AFC1-A98DBFD31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83119A8-252B-4915-A9E1-B7DAA757A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9D125B8-FEA9-4230-9B94-CE80B3CA8A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C18BFE9-AFB5-4AD2-8E18-670F2E10F3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255C8FC-9861-417C-BD0B-985AE278A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FCA2-65E3-4BF3-97DF-BF8540952F7A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67B9769-3697-4AF1-AB6F-1D1328764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9AF114D-F343-4F90-AC67-4672C6851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CAF7B-9152-49C3-8E09-F04CAA510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27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E975DA-EF7F-495A-AB7A-E25684FB9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A4B51AC-4966-4A30-8D8B-8966A4DD0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FCA2-65E3-4BF3-97DF-BF8540952F7A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D2494B8-12B7-45B7-80F7-482A939C2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BBA70A4-3C6E-4347-8AD9-CCAF3D05D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CAF7B-9152-49C3-8E09-F04CAA510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020E453-0578-428C-97F5-3EAD93842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FCA2-65E3-4BF3-97DF-BF8540952F7A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E0C0597-A4EE-4408-B738-3ADA1CCB6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51A8C1D-580A-4AFC-9DEA-09566C766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CAF7B-9152-49C3-8E09-F04CAA510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71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0ED912-CF24-4E90-8170-3E3FC5ADF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ED0BFB-493E-485D-BA2E-2E0CF47B1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C977A5-58F0-4B94-9C5D-E7D49AE584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A53958-457B-4C83-89AC-CE031755B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FCA2-65E3-4BF3-97DF-BF8540952F7A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006431-9BCF-4F89-B592-7796308B1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5D3EDD-1AFF-486D-B81B-D8C3BDEA7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CAF7B-9152-49C3-8E09-F04CAA510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50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D82F5D-6F7E-4200-8455-23244BAD5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CF81E94-EC8A-4D57-971A-C3C04F2AEA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4AE136-E706-4655-99F5-063F9CC0AF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DF36E6-9F1E-44E4-B904-729A9315D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FCA2-65E3-4BF3-97DF-BF8540952F7A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918D6E-2A85-4193-97ED-3DA3016F5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96BF04-1F86-4088-BEF7-0B03C4F8D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CAF7B-9152-49C3-8E09-F04CAA510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42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6DDB32-7CF9-481E-B59E-0E6F463C8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BCF4DA-21B6-4B1B-9C69-3F2A18864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15B5E8-B56E-4EC2-BABB-2E7743550B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2FCA2-65E3-4BF3-97DF-BF8540952F7A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F16928-BC4B-4D06-8841-B6B8032C5F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E383AA-47A4-4A35-B34F-9E22EE3F94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CAF7B-9152-49C3-8E09-F04CAA510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497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&#208;&#154;&#209;&#131;&#208;&#183;&#208;&#189;&#208;&#181;&#209;&#134;&#208;&#190;&#208;&#178;&#208;&#176;&#208;&#157;&#208;&#176;&#209;&#130;&#208;&#176;&#208;&#187;&#208;&#184;&#209;&#143;\Downloads\&#208;&#157;&#208;&#173;&#208;&#148;&#208;&#145;%20&#208;&#178;&#208;&#184;&#209;&#128;&#209;&#130;&#209;&#131;&#208;&#176;&#208;&#187;&#209;&#140;&#208;&#189;&#209;&#139;&#208;&#181;%20&#208;&#183;&#208;&#176;&#208;&#187;&#209;&#139;%20(1).pdf" TargetMode="External"/><Relationship Id="rId2" Type="http://schemas.openxmlformats.org/officeDocument/2006/relationships/hyperlink" Target="https://docs.yandex.ru/docs/view?url=ya-disk-public%3A%2F%2F6InKga8P91%2FeoN9mOmERma97Urpg9QKz%2FbLVNedyYM0uxsMf19TpUtdLbbEKS9BDq%2FJ6bpmRyOJonT3VoXnDag%3D%3D&amp;name=%D0%9D%D0%AD%D0%94%D0%91%20%D0%B2%D0%B8%D1%80%D1%82%D1%83%D0%B0%D0%BB%D1%8C%D0%BD%D1%8B%D0%B5%20%D0%B7%D0%B0%D0%BB%D1%8B.pdf&amp;nosw=1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QT_zIaQdj10" TargetMode="External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hyperlink" Target="https://nebdeti.r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375261-7D4C-45DA-92F0-576EA9D38C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1"/>
          <a:stretch/>
        </p:blipFill>
        <p:spPr>
          <a:xfrm>
            <a:off x="2738879" y="2573815"/>
            <a:ext cx="6714238" cy="3458987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30BF809-4FFA-4CCF-8B94-E304CC0B802D}"/>
              </a:ext>
            </a:extLst>
          </p:cNvPr>
          <p:cNvSpPr/>
          <p:nvPr/>
        </p:nvSpPr>
        <p:spPr>
          <a:xfrm>
            <a:off x="880532" y="923476"/>
            <a:ext cx="104309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spc="50" dirty="0">
                <a:ln w="0"/>
                <a:solidFill>
                  <a:srgbClr val="E7E6E6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НЭБ.Дети: особенности подключения и содержание коллекции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9743471-9E96-4E4A-B173-F43E23CBCB54}"/>
              </a:ext>
            </a:extLst>
          </p:cNvPr>
          <p:cNvSpPr/>
          <p:nvPr/>
        </p:nvSpPr>
        <p:spPr>
          <a:xfrm>
            <a:off x="4952994" y="6134302"/>
            <a:ext cx="228601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/>
                <a:solidFill>
                  <a:schemeClr val="accent3"/>
                </a:solidFill>
                <a:effectLst/>
              </a:rPr>
              <a:t>Тула, 27 марта 2024 г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51DB52F-FDF3-4495-BCCE-A6EF846497BA}"/>
              </a:ext>
            </a:extLst>
          </p:cNvPr>
          <p:cNvSpPr/>
          <p:nvPr/>
        </p:nvSpPr>
        <p:spPr>
          <a:xfrm>
            <a:off x="2367370" y="262033"/>
            <a:ext cx="768588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>
                <a:ln/>
                <a:solidFill>
                  <a:schemeClr val="tx2"/>
                </a:solidFill>
                <a:effectLst/>
              </a:rPr>
              <a:t>ГУК ТО «Региональный библиотечно-информационный комплекс»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06991ED-B94F-40A1-B5F4-8D716137845B}"/>
              </a:ext>
            </a:extLst>
          </p:cNvPr>
          <p:cNvSpPr/>
          <p:nvPr/>
        </p:nvSpPr>
        <p:spPr>
          <a:xfrm>
            <a:off x="1298863" y="523366"/>
            <a:ext cx="1073491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000" b="1" cap="none" spc="0" dirty="0">
                <a:ln/>
                <a:solidFill>
                  <a:schemeClr val="tx2"/>
                </a:solidFill>
                <a:effectLst/>
              </a:rPr>
              <a:t>Отдел методического обеспечения и проектного развития библиотек Тульской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9313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D8D4D2F-035A-440D-B53E-BEA02590BC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50" t="21733" r="18925" b="11866"/>
          <a:stretch/>
        </p:blipFill>
        <p:spPr>
          <a:xfrm>
            <a:off x="375112" y="1203099"/>
            <a:ext cx="4628687" cy="279024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C47A0DA-D55C-43BB-AD0B-49DC856360CA}"/>
              </a:ext>
            </a:extLst>
          </p:cNvPr>
          <p:cNvSpPr/>
          <p:nvPr/>
        </p:nvSpPr>
        <p:spPr>
          <a:xfrm>
            <a:off x="2061754" y="155095"/>
            <a:ext cx="8299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spc="50" dirty="0">
                <a:ln w="0"/>
                <a:solidFill>
                  <a:srgbClr val="E7E6E6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Категория «ЖУРНАЛЫ»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88B548D-3C81-4D39-AB80-429A8C0660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27" r="17605" b="28001"/>
          <a:stretch/>
        </p:blipFill>
        <p:spPr>
          <a:xfrm>
            <a:off x="5749773" y="1249888"/>
            <a:ext cx="6104829" cy="24416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3EB49BA-49AD-4BB9-99E8-0093B102725C}"/>
              </a:ext>
            </a:extLst>
          </p:cNvPr>
          <p:cNvSpPr txBox="1"/>
          <p:nvPr/>
        </p:nvSpPr>
        <p:spPr>
          <a:xfrm>
            <a:off x="375112" y="5145777"/>
            <a:ext cx="5500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Категория содержит 48 наименований оцифрованных журналов, начиная с самого первого российского журнала для детей «Детское чтение для сердца и разума» за 1785 год.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FE1A578-5687-4E2D-A5BC-42328D8485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4863"/>
          <a:stretch/>
        </p:blipFill>
        <p:spPr>
          <a:xfrm>
            <a:off x="5787488" y="3863036"/>
            <a:ext cx="6029400" cy="247989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B84968D-F5C0-41FC-8534-C64A4313948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382" b="3078"/>
          <a:stretch/>
        </p:blipFill>
        <p:spPr>
          <a:xfrm>
            <a:off x="4053328" y="2361166"/>
            <a:ext cx="1734160" cy="284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8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C47A0DA-D55C-43BB-AD0B-49DC856360CA}"/>
              </a:ext>
            </a:extLst>
          </p:cNvPr>
          <p:cNvSpPr/>
          <p:nvPr/>
        </p:nvSpPr>
        <p:spPr>
          <a:xfrm>
            <a:off x="1741100" y="198000"/>
            <a:ext cx="87097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spc="50" dirty="0">
                <a:ln w="0"/>
                <a:solidFill>
                  <a:srgbClr val="E7E6E6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Категория «ДИАФИЛЬМЫ»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89220D-1574-438F-A6E0-5453C50E6E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07"/>
          <a:stretch/>
        </p:blipFill>
        <p:spPr>
          <a:xfrm>
            <a:off x="5362213" y="1283317"/>
            <a:ext cx="4069753" cy="517211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7419AEA-1E6C-40EE-9F65-60DD7063C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93" y="1077941"/>
            <a:ext cx="4697920" cy="53774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0772BE5-0CCF-45E6-BC5F-1176F2934957}"/>
              </a:ext>
            </a:extLst>
          </p:cNvPr>
          <p:cNvSpPr txBox="1"/>
          <p:nvPr/>
        </p:nvSpPr>
        <p:spPr>
          <a:xfrm>
            <a:off x="9479470" y="1140384"/>
            <a:ext cx="2286000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Оцифровка диафильмов  производится по специально разработанной технологии, включающей сканирование с высоким разрешением (4000 точек на дюйм), удаление дефектов плёнки диафильма, кадрирование и восстановление цвета. </a:t>
            </a:r>
          </a:p>
        </p:txBody>
      </p:sp>
    </p:spTree>
    <p:extLst>
      <p:ext uri="{BB962C8B-B14F-4D97-AF65-F5344CB8AC3E}">
        <p14:creationId xmlns:p14="http://schemas.microsoft.com/office/powerpoint/2010/main" val="132132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1D59EF8-BF30-4365-9C84-BEAAAC272790}"/>
              </a:ext>
            </a:extLst>
          </p:cNvPr>
          <p:cNvSpPr/>
          <p:nvPr/>
        </p:nvSpPr>
        <p:spPr>
          <a:xfrm>
            <a:off x="307967" y="287391"/>
            <a:ext cx="11722608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100" b="1" spc="50" dirty="0">
                <a:ln w="0"/>
                <a:solidFill>
                  <a:srgbClr val="E7E6E6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Категории «ГАЗЕТЫ» и «КОЛЛЕКЦИЯ»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03749A-A18E-4A80-8389-F726B469CF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89"/>
          <a:stretch/>
        </p:blipFill>
        <p:spPr>
          <a:xfrm>
            <a:off x="536292" y="1249277"/>
            <a:ext cx="7151391" cy="3016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442BF99-FC72-4584-ACAB-91DB64F96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652" y="1249277"/>
            <a:ext cx="7110611" cy="52170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9ECEC4-39C4-41C8-9500-EC45E056A3B5}"/>
              </a:ext>
            </a:extLst>
          </p:cNvPr>
          <p:cNvSpPr txBox="1"/>
          <p:nvPr/>
        </p:nvSpPr>
        <p:spPr>
          <a:xfrm>
            <a:off x="763937" y="4046294"/>
            <a:ext cx="3705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Коллекция «Газеты» ‒ оцифрованные выпуски </a:t>
            </a:r>
          </a:p>
          <a:p>
            <a:r>
              <a:rPr lang="ru-RU" dirty="0"/>
              <a:t>газеты «Пионерская правда» </a:t>
            </a:r>
          </a:p>
          <a:p>
            <a:r>
              <a:rPr lang="ru-RU" dirty="0"/>
              <a:t>с 1925 по 1976 год.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3F0993-454A-4220-A05B-4B54F99DA16A}"/>
              </a:ext>
            </a:extLst>
          </p:cNvPr>
          <p:cNvSpPr txBox="1"/>
          <p:nvPr/>
        </p:nvSpPr>
        <p:spPr>
          <a:xfrm>
            <a:off x="6169271" y="1261175"/>
            <a:ext cx="53349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                 Другие подборки:</a:t>
            </a:r>
          </a:p>
          <a:p>
            <a:r>
              <a:rPr lang="ru-RU" sz="1600" dirty="0"/>
              <a:t>                - Пионерское движение в жизни и книгах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047643-49AF-42DE-ADB9-117226FA33C2}"/>
              </a:ext>
            </a:extLst>
          </p:cNvPr>
          <p:cNvSpPr txBox="1"/>
          <p:nvPr/>
        </p:nvSpPr>
        <p:spPr>
          <a:xfrm>
            <a:off x="6892553" y="1713788"/>
            <a:ext cx="26622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- </a:t>
            </a:r>
            <a:r>
              <a:rPr lang="ru-RU" sz="1600" dirty="0"/>
              <a:t>Просто космос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80188E-AEC7-4B78-AC0F-761A781FA85B}"/>
              </a:ext>
            </a:extLst>
          </p:cNvPr>
          <p:cNvSpPr txBox="1"/>
          <p:nvPr/>
        </p:nvSpPr>
        <p:spPr>
          <a:xfrm>
            <a:off x="6892553" y="1981010"/>
            <a:ext cx="45272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- Ретроспективные указатели И. И. Старцева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04D631-14A1-424B-AE9A-E29FD779A3F4}"/>
              </a:ext>
            </a:extLst>
          </p:cNvPr>
          <p:cNvSpPr txBox="1"/>
          <p:nvPr/>
        </p:nvSpPr>
        <p:spPr>
          <a:xfrm>
            <a:off x="6892553" y="2183400"/>
            <a:ext cx="47631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" indent="-85725">
              <a:buFontTx/>
              <a:buChar char="-"/>
            </a:pPr>
            <a:r>
              <a:rPr lang="ru-RU" dirty="0"/>
              <a:t> </a:t>
            </a:r>
            <a:r>
              <a:rPr lang="ru-RU" sz="1600" b="1" dirty="0"/>
              <a:t>Современная литература для детей и подростков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4D9C9B-7D03-41D6-B5DF-CEA7AB9AE575}"/>
              </a:ext>
            </a:extLst>
          </p:cNvPr>
          <p:cNvSpPr txBox="1"/>
          <p:nvPr/>
        </p:nvSpPr>
        <p:spPr>
          <a:xfrm>
            <a:off x="6892553" y="2420473"/>
            <a:ext cx="29479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- </a:t>
            </a:r>
            <a:r>
              <a:rPr lang="ru-RU" sz="1600" dirty="0"/>
              <a:t>Такие разные Робинзоны</a:t>
            </a: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9381EDF-B2F0-430B-BFDE-1E8200051B33}"/>
              </a:ext>
            </a:extLst>
          </p:cNvPr>
          <p:cNvSpPr txBox="1"/>
          <p:nvPr/>
        </p:nvSpPr>
        <p:spPr>
          <a:xfrm>
            <a:off x="753228" y="5256313"/>
            <a:ext cx="3640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разделе «Коллекции» представлены 8 тематических подборок книжных изданий и диафильмов. </a:t>
            </a:r>
          </a:p>
        </p:txBody>
      </p:sp>
    </p:spTree>
    <p:extLst>
      <p:ext uri="{BB962C8B-B14F-4D97-AF65-F5344CB8AC3E}">
        <p14:creationId xmlns:p14="http://schemas.microsoft.com/office/powerpoint/2010/main" val="417995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4CBF728-F591-40EC-8D24-C81E7ADD6995}"/>
              </a:ext>
            </a:extLst>
          </p:cNvPr>
          <p:cNvSpPr txBox="1"/>
          <p:nvPr/>
        </p:nvSpPr>
        <p:spPr>
          <a:xfrm>
            <a:off x="8708269" y="3680142"/>
            <a:ext cx="303656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hlinkClick r:id="rId2"/>
              </a:rPr>
              <a:t>Ссылка </a:t>
            </a:r>
          </a:p>
          <a:p>
            <a:r>
              <a:rPr lang="ru-RU" sz="2800" dirty="0">
                <a:hlinkClick r:id="rId2"/>
              </a:rPr>
              <a:t>на презентацию о НЭБ.Дети </a:t>
            </a:r>
            <a:endParaRPr lang="ru-RU" sz="2800" dirty="0">
              <a:hlinkClick r:id="rId3"/>
            </a:endParaRPr>
          </a:p>
          <a:p>
            <a:r>
              <a:rPr lang="ru-RU" sz="3200" dirty="0"/>
              <a:t>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5431E14-C6DC-42B6-BED2-E8C024F9AF27}"/>
              </a:ext>
            </a:extLst>
          </p:cNvPr>
          <p:cNvSpPr/>
          <p:nvPr/>
        </p:nvSpPr>
        <p:spPr>
          <a:xfrm>
            <a:off x="624078" y="5190856"/>
            <a:ext cx="109583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/>
              <a:t>Гавришин</a:t>
            </a:r>
            <a:r>
              <a:rPr lang="ru-RU" sz="2400" b="1" dirty="0"/>
              <a:t> Илья Станиславович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− з</a:t>
            </a:r>
            <a:r>
              <a:rPr lang="ru-RU" sz="2400" dirty="0"/>
              <a:t>аместитель директора по информатизации и фондам РГДБ, руководитель проекта «Национальная электронная детская библиотека»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ru-RU" sz="2400" dirty="0"/>
              <a:t> </a:t>
            </a:r>
            <a:r>
              <a:rPr lang="ru-RU" sz="2400" dirty="0" err="1"/>
              <a:t>НЭБ.Дети</a:t>
            </a:r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DA0D0B9-73E9-4FD3-B6E3-2B7FCF8E44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078" y="594548"/>
            <a:ext cx="8007068" cy="4503976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3DB7A54-02B4-481F-AB45-0AE4C9FC51FE}"/>
              </a:ext>
            </a:extLst>
          </p:cNvPr>
          <p:cNvSpPr/>
          <p:nvPr/>
        </p:nvSpPr>
        <p:spPr>
          <a:xfrm>
            <a:off x="8708269" y="2323316"/>
            <a:ext cx="29846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5"/>
              </a:rPr>
              <a:t>Ссылка на лекцию</a:t>
            </a:r>
            <a:endParaRPr lang="ru-RU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695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69E6B29-5459-42F4-9AF4-D8BB8E29B5D5}"/>
              </a:ext>
            </a:extLst>
          </p:cNvPr>
          <p:cNvSpPr/>
          <p:nvPr/>
        </p:nvSpPr>
        <p:spPr>
          <a:xfrm>
            <a:off x="1455947" y="2211961"/>
            <a:ext cx="9280105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50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Спасибо за внимание!</a:t>
            </a:r>
          </a:p>
          <a:p>
            <a:pPr algn="ctr"/>
            <a:endParaRPr lang="ru-RU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332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224815B-2CF3-48C3-8CDE-18D544295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537" y="3803890"/>
            <a:ext cx="3040927" cy="17969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3E7EE13-C346-4E30-A361-D1F4D6515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781" y="4089841"/>
            <a:ext cx="6165274" cy="174117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7768C9A-B947-415E-80F9-9D821387AF34}"/>
              </a:ext>
            </a:extLst>
          </p:cNvPr>
          <p:cNvSpPr/>
          <p:nvPr/>
        </p:nvSpPr>
        <p:spPr>
          <a:xfrm>
            <a:off x="1204800" y="3089550"/>
            <a:ext cx="327685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2012-2023 гг.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CBBDF06-3E1B-4182-8DB1-E5645768E7E5}"/>
              </a:ext>
            </a:extLst>
          </p:cNvPr>
          <p:cNvSpPr/>
          <p:nvPr/>
        </p:nvSpPr>
        <p:spPr>
          <a:xfrm>
            <a:off x="6637983" y="3159437"/>
            <a:ext cx="40655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с января 2024 г.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E14FD3A-5EBC-46D9-A0A2-8E8656334B1E}"/>
              </a:ext>
            </a:extLst>
          </p:cNvPr>
          <p:cNvSpPr/>
          <p:nvPr/>
        </p:nvSpPr>
        <p:spPr>
          <a:xfrm>
            <a:off x="1657445" y="253643"/>
            <a:ext cx="8877109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Национальная электронная </a:t>
            </a:r>
          </a:p>
          <a:p>
            <a:pPr algn="ctr"/>
            <a:r>
              <a:rPr lang="ru-RU" sz="5400" b="1" cap="none" spc="50" dirty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детская библиотека</a:t>
            </a:r>
          </a:p>
          <a:p>
            <a:pPr algn="ctr"/>
            <a:r>
              <a:rPr lang="ru-RU" sz="2000" b="1" spc="50" dirty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(проект РГДБ)</a:t>
            </a:r>
            <a:endParaRPr lang="ru-RU" sz="2000" b="1" cap="none" spc="50" dirty="0">
              <a:ln w="0"/>
              <a:solidFill>
                <a:schemeClr val="bg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8D5255C-9575-40C6-8964-32FF54DD9A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7896" y="2375210"/>
            <a:ext cx="1802412" cy="654876"/>
          </a:xfrm>
          <a:prstGeom prst="rect">
            <a:avLst/>
          </a:prstGeom>
        </p:spPr>
      </p:pic>
      <p:pic>
        <p:nvPicPr>
          <p:cNvPr id="1026" name="Picture 2" descr="rgdb.ru - РГДБ представляет новый логотип">
            <a:extLst>
              <a:ext uri="{FF2B5EF4-FFF2-40B4-BE49-F238E27FC236}">
                <a16:creationId xmlns:a16="http://schemas.microsoft.com/office/drawing/2014/main" id="{94B0CA51-5A5E-4B30-8B92-3075340C4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554" y="2475972"/>
            <a:ext cx="588128" cy="69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F367D0AD-3D94-4664-9237-AE21AFD3017C}"/>
              </a:ext>
            </a:extLst>
          </p:cNvPr>
          <p:cNvCxnSpPr>
            <a:cxnSpLocks/>
          </p:cNvCxnSpPr>
          <p:nvPr/>
        </p:nvCxnSpPr>
        <p:spPr>
          <a:xfrm flipH="1">
            <a:off x="4383464" y="2476709"/>
            <a:ext cx="2772798" cy="3907001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1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49ACBBEE-D6D1-4618-97C1-BC52C4C804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809045"/>
              </p:ext>
            </p:extLst>
          </p:nvPr>
        </p:nvGraphicFramePr>
        <p:xfrm>
          <a:off x="8564641" y="4471416"/>
          <a:ext cx="699952" cy="265175"/>
        </p:xfrm>
        <a:graphic>
          <a:graphicData uri="http://schemas.openxmlformats.org/drawingml/2006/table">
            <a:tbl>
              <a:tblPr firstRow="1" firstCol="1" bandRow="1"/>
              <a:tblGrid>
                <a:gridCol w="212272">
                  <a:extLst>
                    <a:ext uri="{9D8B030D-6E8A-4147-A177-3AD203B41FA5}">
                      <a16:colId xmlns:a16="http://schemas.microsoft.com/office/drawing/2014/main" val="812127579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539526815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00982731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75499591"/>
                    </a:ext>
                  </a:extLst>
                </a:gridCol>
              </a:tblGrid>
              <a:tr h="2651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702766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1275FAE4-A2ED-4322-B662-8F0F95C67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994" y="1210646"/>
            <a:ext cx="10348346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7.3.	О</a:t>
            </a:r>
            <a:r>
              <a:rPr kumimoji="0" lang="ru-RU" altLang="ru-RU" sz="2000" b="0" i="1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беспечение пользователям доступа к открытым электронным ресурсам</a:t>
            </a:r>
            <a:endParaRPr kumimoji="0" lang="ru-RU" altLang="ru-RU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8166736-7CA3-48B0-AF9B-3278AE108DC9}"/>
              </a:ext>
            </a:extLst>
          </p:cNvPr>
          <p:cNvSpPr/>
          <p:nvPr/>
        </p:nvSpPr>
        <p:spPr>
          <a:xfrm>
            <a:off x="1904238" y="312888"/>
            <a:ext cx="83835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spc="50" dirty="0">
                <a:ln w="0"/>
                <a:solidFill>
                  <a:srgbClr val="E7E6E6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Что мы видим  в отчётах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5098423D-C71D-4F5D-9401-8451B60D02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61596"/>
              </p:ext>
            </p:extLst>
          </p:nvPr>
        </p:nvGraphicFramePr>
        <p:xfrm>
          <a:off x="640076" y="2564862"/>
          <a:ext cx="7378045" cy="3596436"/>
        </p:xfrm>
        <a:graphic>
          <a:graphicData uri="http://schemas.openxmlformats.org/drawingml/2006/table">
            <a:tbl>
              <a:tblPr firstRow="1" firstCol="1" bandRow="1"/>
              <a:tblGrid>
                <a:gridCol w="3407706">
                  <a:extLst>
                    <a:ext uri="{9D8B030D-6E8A-4147-A177-3AD203B41FA5}">
                      <a16:colId xmlns:a16="http://schemas.microsoft.com/office/drawing/2014/main" val="3892983882"/>
                    </a:ext>
                  </a:extLst>
                </a:gridCol>
                <a:gridCol w="1227139">
                  <a:extLst>
                    <a:ext uri="{9D8B030D-6E8A-4147-A177-3AD203B41FA5}">
                      <a16:colId xmlns:a16="http://schemas.microsoft.com/office/drawing/2014/main" val="4145646818"/>
                    </a:ext>
                  </a:extLst>
                </a:gridCol>
                <a:gridCol w="1282046">
                  <a:extLst>
                    <a:ext uri="{9D8B030D-6E8A-4147-A177-3AD203B41FA5}">
                      <a16:colId xmlns:a16="http://schemas.microsoft.com/office/drawing/2014/main" val="1027896633"/>
                    </a:ext>
                  </a:extLst>
                </a:gridCol>
                <a:gridCol w="1461154">
                  <a:extLst>
                    <a:ext uri="{9D8B030D-6E8A-4147-A177-3AD203B41FA5}">
                      <a16:colId xmlns:a16="http://schemas.microsoft.com/office/drawing/2014/main" val="2373924333"/>
                    </a:ext>
                  </a:extLst>
                </a:gridCol>
              </a:tblGrid>
              <a:tr h="2364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3388533"/>
                  </a:ext>
                </a:extLst>
              </a:tr>
              <a:tr h="5524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 виртуальным читальным залам Национальной электронной библиотеки (НЭБ) (да/нет)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2399943"/>
                  </a:ext>
                </a:extLst>
              </a:tr>
              <a:tr h="4451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 виртуальным читальным залам Национальной электронной детской библиотеки (НЭДБ) (да/нет)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5909750"/>
                  </a:ext>
                </a:extLst>
              </a:tr>
              <a:tr h="4159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 виртуальным читальным залам Президентской библиотеки имени Б. Н. Ельцина (да/нет)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2184926"/>
                  </a:ext>
                </a:extLst>
              </a:tr>
              <a:tr h="1055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 электронным библиотечным системам (ЭБС) и лицензионным подписным электронным ресурсам (перечислить названия) </a:t>
                      </a: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например, Лань, Университетская библиотека, </a:t>
                      </a:r>
                      <a:r>
                        <a:rPr lang="ru-RU" sz="1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Знаниум</a:t>
                      </a: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ЛитРес</a:t>
                      </a: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 другие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0767190"/>
                  </a:ext>
                </a:extLst>
              </a:tr>
              <a:tr h="8910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 правовым инсталлированным базам данных (перечислить названия) </a:t>
                      </a: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например, Гарант, КонсультантПлюс, Кодекс, Законодательство России и другие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Консультант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Плюс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Консультант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Плюс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Консультант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Плюс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1390058"/>
                  </a:ext>
                </a:extLst>
              </a:tr>
            </a:tbl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FC663E0-0398-4C20-96A4-FFC0BAEBD13D}"/>
              </a:ext>
            </a:extLst>
          </p:cNvPr>
          <p:cNvSpPr/>
          <p:nvPr/>
        </p:nvSpPr>
        <p:spPr>
          <a:xfrm>
            <a:off x="541328" y="1887754"/>
            <a:ext cx="7378045" cy="5305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 таблицы во многих отчётах</a:t>
            </a:r>
            <a:r>
              <a:rPr lang="ru-RU" sz="2800" b="0" cap="none" spc="0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b="0" cap="none" spc="0" dirty="0">
              <a:ln w="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D294CE6-550E-4022-899A-9210FFC3DD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787" y="1690755"/>
            <a:ext cx="3176833" cy="44705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96372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735AE3-6C4A-437E-B3C2-9021A6D0E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05" y="175204"/>
            <a:ext cx="5089776" cy="649978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2F2CDB-8231-46FF-9CBF-17D34AB015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748" y="175204"/>
            <a:ext cx="5154571" cy="655783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698DE1A-AF50-441C-9308-B75BDD8D036C}"/>
              </a:ext>
            </a:extLst>
          </p:cNvPr>
          <p:cNvSpPr/>
          <p:nvPr/>
        </p:nvSpPr>
        <p:spPr>
          <a:xfrm>
            <a:off x="5395171" y="4730148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>
                <a:ln w="0"/>
                <a:solidFill>
                  <a:schemeClr val="bg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148E814-B822-451A-A65A-163044269ECB}"/>
              </a:ext>
            </a:extLst>
          </p:cNvPr>
          <p:cNvSpPr/>
          <p:nvPr/>
        </p:nvSpPr>
        <p:spPr>
          <a:xfrm>
            <a:off x="5395172" y="5934670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>
                <a:ln w="0"/>
                <a:solidFill>
                  <a:schemeClr val="bg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86D551E-1299-4A54-A70D-FA079A97D971}"/>
              </a:ext>
            </a:extLst>
          </p:cNvPr>
          <p:cNvSpPr/>
          <p:nvPr/>
        </p:nvSpPr>
        <p:spPr>
          <a:xfrm>
            <a:off x="10915364" y="508185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>
                <a:ln w="0"/>
                <a:solidFill>
                  <a:schemeClr val="bg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3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D9D5050-10F7-4FCC-AA02-4B9EEB6CF053}"/>
              </a:ext>
            </a:extLst>
          </p:cNvPr>
          <p:cNvSpPr/>
          <p:nvPr/>
        </p:nvSpPr>
        <p:spPr>
          <a:xfrm>
            <a:off x="10903825" y="1393065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>
                <a:ln w="0"/>
                <a:solidFill>
                  <a:schemeClr val="bg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4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AFC2683-71B1-4954-A87C-4B6FC62E1D39}"/>
              </a:ext>
            </a:extLst>
          </p:cNvPr>
          <p:cNvSpPr/>
          <p:nvPr/>
        </p:nvSpPr>
        <p:spPr>
          <a:xfrm>
            <a:off x="10903825" y="2301141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>
                <a:ln w="0"/>
                <a:solidFill>
                  <a:schemeClr val="bg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669148F-F14A-42DD-92B6-5694AA74E139}"/>
              </a:ext>
            </a:extLst>
          </p:cNvPr>
          <p:cNvSpPr/>
          <p:nvPr/>
        </p:nvSpPr>
        <p:spPr>
          <a:xfrm>
            <a:off x="10894926" y="3201275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>
                <a:ln w="0"/>
                <a:solidFill>
                  <a:schemeClr val="bg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6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D727830-959D-4FFE-A830-6530A25E73B6}"/>
              </a:ext>
            </a:extLst>
          </p:cNvPr>
          <p:cNvSpPr/>
          <p:nvPr/>
        </p:nvSpPr>
        <p:spPr>
          <a:xfrm>
            <a:off x="10914055" y="4124605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>
                <a:ln w="0"/>
                <a:solidFill>
                  <a:schemeClr val="bg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7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54838B5-D224-4AAD-A902-720FACE0FF52}"/>
              </a:ext>
            </a:extLst>
          </p:cNvPr>
          <p:cNvSpPr/>
          <p:nvPr/>
        </p:nvSpPr>
        <p:spPr>
          <a:xfrm>
            <a:off x="10894926" y="5009485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>
                <a:ln w="0"/>
                <a:solidFill>
                  <a:schemeClr val="bg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8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491E60D-6C0B-4954-8081-7AD96A49CA8D}"/>
              </a:ext>
            </a:extLst>
          </p:cNvPr>
          <p:cNvSpPr/>
          <p:nvPr/>
        </p:nvSpPr>
        <p:spPr>
          <a:xfrm>
            <a:off x="10894926" y="5894365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>
                <a:ln w="0"/>
                <a:solidFill>
                  <a:schemeClr val="bg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9</a:t>
            </a:r>
          </a:p>
        </p:txBody>
      </p:sp>
      <p:sp>
        <p:nvSpPr>
          <p:cNvPr id="16" name="Правая фигурная скобка 15">
            <a:extLst>
              <a:ext uri="{FF2B5EF4-FFF2-40B4-BE49-F238E27FC236}">
                <a16:creationId xmlns:a16="http://schemas.microsoft.com/office/drawing/2014/main" id="{C45FB9C9-5C57-4BC6-9D77-04BE08262CB7}"/>
              </a:ext>
            </a:extLst>
          </p:cNvPr>
          <p:cNvSpPr/>
          <p:nvPr/>
        </p:nvSpPr>
        <p:spPr>
          <a:xfrm>
            <a:off x="5002965" y="1008667"/>
            <a:ext cx="263950" cy="3582185"/>
          </a:xfrm>
          <a:prstGeom prst="rightBrace">
            <a:avLst>
              <a:gd name="adj1" fmla="val 44047"/>
              <a:gd name="adj2" fmla="val 50000"/>
            </a:avLst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C115922-D13D-4C64-BCB6-F3C18D381F44}"/>
              </a:ext>
            </a:extLst>
          </p:cNvPr>
          <p:cNvSpPr/>
          <p:nvPr/>
        </p:nvSpPr>
        <p:spPr>
          <a:xfrm rot="16200000">
            <a:off x="3838014" y="2553537"/>
            <a:ext cx="3663311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600" b="1" cap="none" spc="50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Школьные библиотеки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1DC6F40-D8CD-496A-BA59-FB841D8B61DB}"/>
              </a:ext>
            </a:extLst>
          </p:cNvPr>
          <p:cNvSpPr/>
          <p:nvPr/>
        </p:nvSpPr>
        <p:spPr>
          <a:xfrm>
            <a:off x="4417823" y="238902"/>
            <a:ext cx="149964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50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НЭБ.Дети</a:t>
            </a:r>
          </a:p>
        </p:txBody>
      </p:sp>
    </p:spTree>
    <p:extLst>
      <p:ext uri="{BB962C8B-B14F-4D97-AF65-F5344CB8AC3E}">
        <p14:creationId xmlns:p14="http://schemas.microsoft.com/office/powerpoint/2010/main" val="74815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E2F043E-5B69-46D9-9FD4-A518851D27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6" t="87951" r="2573" b="2110"/>
          <a:stretch/>
        </p:blipFill>
        <p:spPr>
          <a:xfrm>
            <a:off x="4389632" y="4402359"/>
            <a:ext cx="7136277" cy="49314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7801615-3099-471D-93D1-1340C87A68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99"/>
          <a:stretch/>
        </p:blipFill>
        <p:spPr>
          <a:xfrm>
            <a:off x="395792" y="1975953"/>
            <a:ext cx="6917941" cy="20007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8C2D060-B845-4D92-98A5-5BC6779E284C}"/>
              </a:ext>
            </a:extLst>
          </p:cNvPr>
          <p:cNvSpPr/>
          <p:nvPr/>
        </p:nvSpPr>
        <p:spPr>
          <a:xfrm>
            <a:off x="2753932" y="2307670"/>
            <a:ext cx="2464758" cy="2283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40E553E-4B6F-415A-8768-8DE13F332BBA}"/>
              </a:ext>
            </a:extLst>
          </p:cNvPr>
          <p:cNvSpPr/>
          <p:nvPr/>
        </p:nvSpPr>
        <p:spPr>
          <a:xfrm>
            <a:off x="954080" y="202820"/>
            <a:ext cx="108421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spc="50" dirty="0">
                <a:ln w="0"/>
                <a:solidFill>
                  <a:srgbClr val="E7E6E6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 некоторых отчётах детских библиотек </a:t>
            </a:r>
          </a:p>
          <a:p>
            <a:pPr lvl="0" algn="ctr"/>
            <a:r>
              <a:rPr lang="ru-RU" sz="4000" b="1" spc="50" dirty="0">
                <a:ln w="0"/>
                <a:solidFill>
                  <a:srgbClr val="E7E6E6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и на информационном ресурсе РГДБ </a:t>
            </a:r>
          </a:p>
          <a:p>
            <a:pPr lvl="0" algn="ctr"/>
            <a:r>
              <a:rPr lang="ru-RU" sz="4000" b="1" spc="50" dirty="0">
                <a:ln w="0"/>
                <a:solidFill>
                  <a:srgbClr val="E7E6E6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«Библиотеки России – Детям»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B71633B-980B-4044-A5BD-12DABC9F44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3456" y="3179109"/>
            <a:ext cx="490775" cy="53671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92C8145-7B99-4175-A79D-BECBFAC92E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" r="2880" b="79831"/>
          <a:stretch/>
        </p:blipFill>
        <p:spPr>
          <a:xfrm>
            <a:off x="4389630" y="3105401"/>
            <a:ext cx="7136279" cy="93523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E75EE24-ADFC-4A03-A95F-553807DA12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4416" y="4439331"/>
            <a:ext cx="319337" cy="30588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AC9D1CD-F672-4ADE-872D-B5B450BBCB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4383" y="4427663"/>
            <a:ext cx="317019" cy="31092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4F6D3E0-7CFD-43A2-9AF0-A8677AEC6C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2032" y="4439331"/>
            <a:ext cx="317019" cy="31092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2306D94-695A-4CE7-BA3F-A4DBC7CA3F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34635" y="4372714"/>
            <a:ext cx="396240" cy="39624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D92C21E-8491-4ADD-9668-B471DD9F01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92283" y="4368188"/>
            <a:ext cx="396274" cy="39627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2B8609A-EA09-49B1-A248-CAC81D00FDD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49572" t="26577" b="60169"/>
          <a:stretch/>
        </p:blipFill>
        <p:spPr>
          <a:xfrm>
            <a:off x="3988844" y="4058566"/>
            <a:ext cx="2740011" cy="26737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826C7B4-93F8-440A-8FE2-DF05FF161CF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90781" y="4063622"/>
            <a:ext cx="2115495" cy="26824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4895EA1-EF37-4D21-A51D-EE2381CB1313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2770" t="326"/>
          <a:stretch/>
        </p:blipFill>
        <p:spPr>
          <a:xfrm>
            <a:off x="8586996" y="4063025"/>
            <a:ext cx="2114035" cy="267373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1604065-BD93-4A82-B69B-35DD26E8BAB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1" r="42728" b="10464"/>
          <a:stretch/>
        </p:blipFill>
        <p:spPr>
          <a:xfrm>
            <a:off x="10584633" y="4071086"/>
            <a:ext cx="1211575" cy="240176"/>
          </a:xfrm>
          <a:prstGeom prst="rect">
            <a:avLst/>
          </a:prstGeom>
        </p:spPr>
      </p:pic>
      <p:sp>
        <p:nvSpPr>
          <p:cNvPr id="2048" name="Прямоугольник 2047">
            <a:extLst>
              <a:ext uri="{FF2B5EF4-FFF2-40B4-BE49-F238E27FC236}">
                <a16:creationId xmlns:a16="http://schemas.microsoft.com/office/drawing/2014/main" id="{5D606E08-47D1-415D-9F7E-04AEB95BBB09}"/>
              </a:ext>
            </a:extLst>
          </p:cNvPr>
          <p:cNvSpPr/>
          <p:nvPr/>
        </p:nvSpPr>
        <p:spPr>
          <a:xfrm>
            <a:off x="722376" y="5040803"/>
            <a:ext cx="10666181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Открытие виртуальных читальных залов НЭБ.Дети </a:t>
            </a:r>
          </a:p>
          <a:p>
            <a:pPr algn="ctr"/>
            <a:r>
              <a:rPr lang="ru-RU" sz="2400" b="1" cap="none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 муниципальных библиотеках </a:t>
            </a:r>
            <a:r>
              <a:rPr lang="ru-RU" sz="24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Тульской области </a:t>
            </a:r>
          </a:p>
          <a:p>
            <a:pPr algn="ctr"/>
            <a:r>
              <a:rPr lang="ru-RU" sz="24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началось только </a:t>
            </a:r>
            <a:r>
              <a:rPr lang="ru-RU" sz="28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 2024 </a:t>
            </a:r>
            <a:r>
              <a:rPr lang="ru-RU" sz="24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году!</a:t>
            </a:r>
            <a:endParaRPr lang="ru-RU" sz="2400" b="1" cap="none" spc="50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2049" name="Рисунок 2048">
            <a:extLst>
              <a:ext uri="{FF2B5EF4-FFF2-40B4-BE49-F238E27FC236}">
                <a16:creationId xmlns:a16="http://schemas.microsoft.com/office/drawing/2014/main" id="{24FD8AB4-8943-49FF-9627-D73D38B9E84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86311" y="3321941"/>
            <a:ext cx="312837" cy="30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5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AECFB1-DE55-4E48-8B97-54DB533674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17" y="442206"/>
            <a:ext cx="7215189" cy="521793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55D2791-5772-4042-AFC6-1DE9371C07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8834" y="1926090"/>
            <a:ext cx="5817047" cy="4608576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7412EBF-C5D6-40A4-A94C-1100C8179C06}"/>
              </a:ext>
            </a:extLst>
          </p:cNvPr>
          <p:cNvSpPr/>
          <p:nvPr/>
        </p:nvSpPr>
        <p:spPr>
          <a:xfrm>
            <a:off x="8363594" y="848872"/>
            <a:ext cx="347543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3200" b="1" cap="none" spc="50" dirty="0">
                <a:ln w="0"/>
                <a:solidFill>
                  <a:schemeClr val="bg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Регистрация </a:t>
            </a:r>
          </a:p>
          <a:p>
            <a:pPr algn="r"/>
            <a:r>
              <a:rPr lang="ru-RU" sz="3200" b="1" cap="none" spc="50" dirty="0">
                <a:ln w="0"/>
                <a:solidFill>
                  <a:schemeClr val="bg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личного кабинета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38D6928-EE63-4ECA-B0E3-32184E87DB80}"/>
              </a:ext>
            </a:extLst>
          </p:cNvPr>
          <p:cNvSpPr/>
          <p:nvPr/>
        </p:nvSpPr>
        <p:spPr>
          <a:xfrm>
            <a:off x="5575763" y="602651"/>
            <a:ext cx="34864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https://vz.nebdeti.ru/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E36A06BD-7A2D-49C2-931F-1389C3030BB8}"/>
              </a:ext>
            </a:extLst>
          </p:cNvPr>
          <p:cNvSpPr/>
          <p:nvPr/>
        </p:nvSpPr>
        <p:spPr>
          <a:xfrm>
            <a:off x="4937761" y="848872"/>
            <a:ext cx="557784" cy="1203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30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0848218-2E32-4717-8A01-578E50BF57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"/>
          <a:stretch/>
        </p:blipFill>
        <p:spPr>
          <a:xfrm>
            <a:off x="751416" y="2613990"/>
            <a:ext cx="3866305" cy="36330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C2BECC-9C40-4264-A700-1F2F149D9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8369" y="2459012"/>
            <a:ext cx="1035241" cy="103524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E39A915-9CD0-4684-B705-C9F4130297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5"/>
          <a:stretch/>
        </p:blipFill>
        <p:spPr>
          <a:xfrm>
            <a:off x="7595982" y="2613990"/>
            <a:ext cx="3866305" cy="36330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4CD1D23-D69E-4C8D-8D45-FAC66C2771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8876" b="18831"/>
          <a:stretch/>
        </p:blipFill>
        <p:spPr>
          <a:xfrm>
            <a:off x="4850091" y="2609241"/>
            <a:ext cx="1245908" cy="776113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D98B74E-EFED-43E2-B8F6-CFC680096AB8}"/>
              </a:ext>
            </a:extLst>
          </p:cNvPr>
          <p:cNvSpPr/>
          <p:nvPr/>
        </p:nvSpPr>
        <p:spPr>
          <a:xfrm>
            <a:off x="640080" y="402228"/>
            <a:ext cx="10972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П</a:t>
            </a:r>
            <a:r>
              <a:rPr lang="ru-RU" sz="2000" dirty="0"/>
              <a:t>осле регистрации личного кабинета и соблюдения указанных условий библиотеке предоставляется доступ к НЭБ.ДЕТИ, а её пользователи получают право на просмотр в помещении учреждения всех материалов данного электронного ресурса без дополнительной регистрации.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F066233-6344-48B3-B1B7-C7CB3A1984F2}"/>
              </a:ext>
            </a:extLst>
          </p:cNvPr>
          <p:cNvSpPr/>
          <p:nvPr/>
        </p:nvSpPr>
        <p:spPr>
          <a:xfrm>
            <a:off x="670560" y="1507020"/>
            <a:ext cx="10911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Б</a:t>
            </a:r>
            <a:r>
              <a:rPr lang="ru-RU" sz="2000" dirty="0"/>
              <a:t>иблиотека может предоставлять доступ к НЭБ.Дети посетителям со стационарных компьютеров и с помощью мобильных устройств пользователей через </a:t>
            </a:r>
            <a:r>
              <a:rPr lang="ru-RU" sz="2000" dirty="0" err="1"/>
              <a:t>Wi</a:t>
            </a:r>
            <a:r>
              <a:rPr lang="ru-RU" sz="2000" dirty="0"/>
              <a:t>-Fi.</a:t>
            </a:r>
          </a:p>
        </p:txBody>
      </p:sp>
    </p:spTree>
    <p:extLst>
      <p:ext uri="{BB962C8B-B14F-4D97-AF65-F5344CB8AC3E}">
        <p14:creationId xmlns:p14="http://schemas.microsoft.com/office/powerpoint/2010/main" val="229706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4E8B307-3C69-409F-BCB2-2923E08B40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792"/>
          <a:stretch/>
        </p:blipFill>
        <p:spPr>
          <a:xfrm>
            <a:off x="814143" y="3472526"/>
            <a:ext cx="6810344" cy="214328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959712-F308-407E-BCB9-D525FFB660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591" y="5158571"/>
            <a:ext cx="10598815" cy="1323831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7ADC0FB-35D5-4F61-8060-24A733689725}"/>
              </a:ext>
            </a:extLst>
          </p:cNvPr>
          <p:cNvSpPr/>
          <p:nvPr/>
        </p:nvSpPr>
        <p:spPr>
          <a:xfrm>
            <a:off x="7338083" y="4548993"/>
            <a:ext cx="39618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4"/>
              </a:rPr>
              <a:t>Ссылка на ресурс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00B9FBF-2955-4AFC-B222-5738A9DA2EB4}"/>
              </a:ext>
            </a:extLst>
          </p:cNvPr>
          <p:cNvSpPr/>
          <p:nvPr/>
        </p:nvSpPr>
        <p:spPr>
          <a:xfrm>
            <a:off x="543324" y="263112"/>
            <a:ext cx="111053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spc="50" dirty="0">
                <a:ln w="0"/>
                <a:solidFill>
                  <a:srgbClr val="E7E6E6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НЭБ.Дети </a:t>
            </a:r>
            <a:r>
              <a:rPr lang="ru-RU" sz="5400" b="1" spc="50" dirty="0">
                <a:ln w="0"/>
                <a:solidFill>
                  <a:srgbClr val="E7E6E6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− составная часть НЭБ  </a:t>
            </a:r>
            <a:endParaRPr lang="ru-RU" sz="5400" b="1" spc="50" dirty="0">
              <a:ln w="0"/>
              <a:solidFill>
                <a:srgbClr val="E7E6E6">
                  <a:lumMod val="50000"/>
                </a:srgb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CDB5049-6D2C-4F5E-823D-6AEE85B1E556}"/>
              </a:ext>
            </a:extLst>
          </p:cNvPr>
          <p:cNvSpPr/>
          <p:nvPr/>
        </p:nvSpPr>
        <p:spPr>
          <a:xfrm>
            <a:off x="3552482" y="1140059"/>
            <a:ext cx="50870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spc="50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Пополнение коллекции</a:t>
            </a:r>
            <a:endParaRPr lang="ru-RU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6433904-6E55-4A71-A168-B4D9D0DC29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5058" y="2292575"/>
            <a:ext cx="768126" cy="107479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25B588-5BDC-4690-8C18-FB94936CD7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8275" y="2249917"/>
            <a:ext cx="854011" cy="111745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1A095DF-3642-4670-A893-E583942D97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3940" y="2544446"/>
            <a:ext cx="5231703" cy="884551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29B9D0B-6191-4CF3-A61C-CCF057D2434E}"/>
              </a:ext>
            </a:extLst>
          </p:cNvPr>
          <p:cNvSpPr/>
          <p:nvPr/>
        </p:nvSpPr>
        <p:spPr>
          <a:xfrm>
            <a:off x="9472674" y="2556333"/>
            <a:ext cx="1697003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Частные </a:t>
            </a:r>
          </a:p>
          <a:p>
            <a:pPr algn="ctr"/>
            <a:r>
              <a:rPr lang="ru-RU" sz="2400" b="1" cap="none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коллекции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2F6FF3B4-F04E-4401-8ABD-EC067ACA17F5}"/>
              </a:ext>
            </a:extLst>
          </p:cNvPr>
          <p:cNvCxnSpPr>
            <a:cxnSpLocks/>
          </p:cNvCxnSpPr>
          <p:nvPr/>
        </p:nvCxnSpPr>
        <p:spPr>
          <a:xfrm>
            <a:off x="1707691" y="1759654"/>
            <a:ext cx="86936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E32552C5-8A4F-43E7-A7CC-42DE00DBD7E5}"/>
              </a:ext>
            </a:extLst>
          </p:cNvPr>
          <p:cNvCxnSpPr>
            <a:cxnSpLocks/>
          </p:cNvCxnSpPr>
          <p:nvPr/>
        </p:nvCxnSpPr>
        <p:spPr>
          <a:xfrm>
            <a:off x="1707691" y="1759654"/>
            <a:ext cx="0" cy="445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EB60B1A1-2EF4-4A53-BDEC-14C107C6F272}"/>
              </a:ext>
            </a:extLst>
          </p:cNvPr>
          <p:cNvCxnSpPr/>
          <p:nvPr/>
        </p:nvCxnSpPr>
        <p:spPr>
          <a:xfrm>
            <a:off x="1707691" y="1767968"/>
            <a:ext cx="0" cy="4371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1C52817B-2E9A-4695-B0CD-F21C8F592CBB}"/>
              </a:ext>
            </a:extLst>
          </p:cNvPr>
          <p:cNvCxnSpPr>
            <a:cxnSpLocks/>
          </p:cNvCxnSpPr>
          <p:nvPr/>
        </p:nvCxnSpPr>
        <p:spPr>
          <a:xfrm>
            <a:off x="3415281" y="1759654"/>
            <a:ext cx="0" cy="457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4974ED1A-5E06-405F-AD51-F4ADB71C252C}"/>
              </a:ext>
            </a:extLst>
          </p:cNvPr>
          <p:cNvCxnSpPr>
            <a:cxnSpLocks/>
          </p:cNvCxnSpPr>
          <p:nvPr/>
        </p:nvCxnSpPr>
        <p:spPr>
          <a:xfrm>
            <a:off x="6261175" y="1763767"/>
            <a:ext cx="6097" cy="7764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273C6216-C5BE-4B53-A28F-747AA693AB99}"/>
              </a:ext>
            </a:extLst>
          </p:cNvPr>
          <p:cNvCxnSpPr>
            <a:cxnSpLocks/>
          </p:cNvCxnSpPr>
          <p:nvPr/>
        </p:nvCxnSpPr>
        <p:spPr>
          <a:xfrm>
            <a:off x="10401300" y="1767968"/>
            <a:ext cx="0" cy="7330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97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043EB3-7B02-4866-B5D1-4210D10BA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088" y="891811"/>
            <a:ext cx="5117592" cy="571015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1F6B2D-CFF9-46CC-B710-41AA661721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959" y="1008347"/>
            <a:ext cx="5478945" cy="559362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3CCBCD4-0E3C-4BD8-9D4B-65B9543865B6}"/>
              </a:ext>
            </a:extLst>
          </p:cNvPr>
          <p:cNvSpPr/>
          <p:nvPr/>
        </p:nvSpPr>
        <p:spPr>
          <a:xfrm>
            <a:off x="2490216" y="120640"/>
            <a:ext cx="7586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spc="50" dirty="0">
                <a:ln w="0"/>
                <a:solidFill>
                  <a:srgbClr val="E7E6E6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Категория «КНИГИ»</a:t>
            </a:r>
          </a:p>
        </p:txBody>
      </p:sp>
    </p:spTree>
    <p:extLst>
      <p:ext uri="{BB962C8B-B14F-4D97-AF65-F5344CB8AC3E}">
        <p14:creationId xmlns:p14="http://schemas.microsoft.com/office/powerpoint/2010/main" val="334350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498</Words>
  <Application>Microsoft Office PowerPoint</Application>
  <PresentationFormat>Широкоэкранный</PresentationFormat>
  <Paragraphs>89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КузнецоваНаталия</dc:creator>
  <cp:lastModifiedBy>natchelnok@mail.ru</cp:lastModifiedBy>
  <cp:revision>108</cp:revision>
  <dcterms:created xsi:type="dcterms:W3CDTF">2024-03-21T06:23:22Z</dcterms:created>
  <dcterms:modified xsi:type="dcterms:W3CDTF">2024-03-26T20:58:44Z</dcterms:modified>
</cp:coreProperties>
</file>