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4" r:id="rId12"/>
    <p:sldId id="275" r:id="rId13"/>
    <p:sldId id="276" r:id="rId14"/>
    <p:sldId id="277" r:id="rId15"/>
    <p:sldId id="278" r:id="rId16"/>
    <p:sldId id="266" r:id="rId17"/>
    <p:sldId id="268" r:id="rId18"/>
    <p:sldId id="265" r:id="rId19"/>
    <p:sldId id="267" r:id="rId20"/>
    <p:sldId id="280" r:id="rId21"/>
    <p:sldId id="279" r:id="rId22"/>
    <p:sldId id="270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355A1-4E8E-4EED-AB40-814D896578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08BC3-B612-46BA-B654-B6391695D781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Web of Science</a:t>
          </a:r>
          <a:endParaRPr lang="ru-RU" b="1" dirty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31 вариант</a:t>
          </a:r>
        </a:p>
        <a:p>
          <a:pPr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 </a:t>
          </a:r>
          <a:endParaRPr lang="ru-RU" dirty="0"/>
        </a:p>
      </dgm:t>
    </dgm:pt>
    <dgm:pt modelId="{22FE0EE6-174F-46D2-A1C7-4662E2A8D66E}" type="parTrans" cxnId="{F44FA744-C121-4D1B-9E38-934E6A071939}">
      <dgm:prSet/>
      <dgm:spPr/>
      <dgm:t>
        <a:bodyPr/>
        <a:lstStyle/>
        <a:p>
          <a:endParaRPr lang="ru-RU"/>
        </a:p>
      </dgm:t>
    </dgm:pt>
    <dgm:pt modelId="{CC411151-9B21-4B4A-A48B-B0A0EE841D53}" type="sibTrans" cxnId="{F44FA744-C121-4D1B-9E38-934E6A071939}">
      <dgm:prSet/>
      <dgm:spPr/>
      <dgm:t>
        <a:bodyPr/>
        <a:lstStyle/>
        <a:p>
          <a:endParaRPr lang="ru-RU"/>
        </a:p>
      </dgm:t>
    </dgm:pt>
    <dgm:pt modelId="{AC5D2F07-72C9-490B-9753-670B6A60933C}">
      <dgm:prSet/>
      <dgm:spPr/>
      <dgm:t>
        <a:bodyPr/>
        <a:lstStyle/>
        <a:p>
          <a:pPr algn="ctr"/>
          <a:r>
            <a:rPr lang="en-US" b="1" dirty="0"/>
            <a:t>Scopus </a:t>
          </a:r>
          <a:endParaRPr lang="ru-RU" b="1" dirty="0"/>
        </a:p>
        <a:p>
          <a:pPr algn="ctr"/>
          <a:r>
            <a:rPr lang="en-US" b="1" dirty="0"/>
            <a:t>19 </a:t>
          </a:r>
          <a:r>
            <a:rPr lang="ru-RU" b="1" dirty="0"/>
            <a:t>вариантов</a:t>
          </a:r>
        </a:p>
      </dgm:t>
    </dgm:pt>
    <dgm:pt modelId="{866FF212-974A-472D-88C4-E40D942E78B1}" type="parTrans" cxnId="{CE75276D-D4E8-4A29-B72A-D72885F9B610}">
      <dgm:prSet/>
      <dgm:spPr/>
      <dgm:t>
        <a:bodyPr/>
        <a:lstStyle/>
        <a:p>
          <a:endParaRPr lang="ru-RU"/>
        </a:p>
      </dgm:t>
    </dgm:pt>
    <dgm:pt modelId="{63DEDCF5-5A60-440B-B708-7BE8A85AFF02}" type="sibTrans" cxnId="{CE75276D-D4E8-4A29-B72A-D72885F9B610}">
      <dgm:prSet/>
      <dgm:spPr/>
      <dgm:t>
        <a:bodyPr/>
        <a:lstStyle/>
        <a:p>
          <a:endParaRPr lang="ru-RU"/>
        </a:p>
      </dgm:t>
    </dgm:pt>
    <dgm:pt modelId="{7A6C9ADA-52BC-41BD-B546-FB72FEB226D5}" type="pres">
      <dgm:prSet presAssocID="{138355A1-4E8E-4EED-AB40-814D896578D5}" presName="CompostProcess" presStyleCnt="0">
        <dgm:presLayoutVars>
          <dgm:dir/>
          <dgm:resizeHandles val="exact"/>
        </dgm:presLayoutVars>
      </dgm:prSet>
      <dgm:spPr/>
    </dgm:pt>
    <dgm:pt modelId="{3B3F725E-3155-449D-A065-130AA6AF0337}" type="pres">
      <dgm:prSet presAssocID="{138355A1-4E8E-4EED-AB40-814D896578D5}" presName="arrow" presStyleLbl="bgShp" presStyleIdx="0" presStyleCnt="1"/>
      <dgm:spPr>
        <a:solidFill>
          <a:schemeClr val="tx1">
            <a:lumMod val="75000"/>
            <a:lumOff val="25000"/>
          </a:schemeClr>
        </a:solidFill>
      </dgm:spPr>
    </dgm:pt>
    <dgm:pt modelId="{43583DC6-013D-4037-9DF5-B35D6679910D}" type="pres">
      <dgm:prSet presAssocID="{138355A1-4E8E-4EED-AB40-814D896578D5}" presName="linearProcess" presStyleCnt="0"/>
      <dgm:spPr/>
    </dgm:pt>
    <dgm:pt modelId="{99C559DF-4253-49D4-868C-C34CBC4F13F1}" type="pres">
      <dgm:prSet presAssocID="{FD108BC3-B612-46BA-B654-B6391695D781}" presName="textNode" presStyleLbl="node1" presStyleIdx="0" presStyleCnt="2" custScaleX="80792" custLinFactX="-22858" custLinFactNeighborX="-100000" custLinFactNeighborY="0">
        <dgm:presLayoutVars>
          <dgm:bulletEnabled val="1"/>
        </dgm:presLayoutVars>
      </dgm:prSet>
      <dgm:spPr/>
    </dgm:pt>
    <dgm:pt modelId="{74FA6C3B-2388-4D42-AA15-9035ECFC08D2}" type="pres">
      <dgm:prSet presAssocID="{CC411151-9B21-4B4A-A48B-B0A0EE841D53}" presName="sibTrans" presStyleCnt="0"/>
      <dgm:spPr/>
    </dgm:pt>
    <dgm:pt modelId="{8B744AFD-8EB0-4230-924B-976FF40B3B0D}" type="pres">
      <dgm:prSet presAssocID="{AC5D2F07-72C9-490B-9753-670B6A60933C}" presName="textNode" presStyleLbl="node1" presStyleIdx="1" presStyleCnt="2" custScaleX="72784" custLinFactX="-4014" custLinFactNeighborX="-100000" custLinFactNeighborY="0">
        <dgm:presLayoutVars>
          <dgm:bulletEnabled val="1"/>
        </dgm:presLayoutVars>
      </dgm:prSet>
      <dgm:spPr/>
    </dgm:pt>
  </dgm:ptLst>
  <dgm:cxnLst>
    <dgm:cxn modelId="{E7107312-BA55-444F-8C14-51C9185FD3AC}" type="presOf" srcId="{138355A1-4E8E-4EED-AB40-814D896578D5}" destId="{7A6C9ADA-52BC-41BD-B546-FB72FEB226D5}" srcOrd="0" destOrd="0" presId="urn:microsoft.com/office/officeart/2005/8/layout/hProcess9"/>
    <dgm:cxn modelId="{F44FA744-C121-4D1B-9E38-934E6A071939}" srcId="{138355A1-4E8E-4EED-AB40-814D896578D5}" destId="{FD108BC3-B612-46BA-B654-B6391695D781}" srcOrd="0" destOrd="0" parTransId="{22FE0EE6-174F-46D2-A1C7-4662E2A8D66E}" sibTransId="{CC411151-9B21-4B4A-A48B-B0A0EE841D53}"/>
    <dgm:cxn modelId="{B6E3186C-A76A-4EE2-B7B7-CDB618439A48}" type="presOf" srcId="{AC5D2F07-72C9-490B-9753-670B6A60933C}" destId="{8B744AFD-8EB0-4230-924B-976FF40B3B0D}" srcOrd="0" destOrd="0" presId="urn:microsoft.com/office/officeart/2005/8/layout/hProcess9"/>
    <dgm:cxn modelId="{CE75276D-D4E8-4A29-B72A-D72885F9B610}" srcId="{138355A1-4E8E-4EED-AB40-814D896578D5}" destId="{AC5D2F07-72C9-490B-9753-670B6A60933C}" srcOrd="1" destOrd="0" parTransId="{866FF212-974A-472D-88C4-E40D942E78B1}" sibTransId="{63DEDCF5-5A60-440B-B708-7BE8A85AFF02}"/>
    <dgm:cxn modelId="{353FC3DB-1068-422A-ADFB-F519DA167783}" type="presOf" srcId="{FD108BC3-B612-46BA-B654-B6391695D781}" destId="{99C559DF-4253-49D4-868C-C34CBC4F13F1}" srcOrd="0" destOrd="0" presId="urn:microsoft.com/office/officeart/2005/8/layout/hProcess9"/>
    <dgm:cxn modelId="{51EAA9AA-7355-4AEF-AFFE-A0DBC53F53E2}" type="presParOf" srcId="{7A6C9ADA-52BC-41BD-B546-FB72FEB226D5}" destId="{3B3F725E-3155-449D-A065-130AA6AF0337}" srcOrd="0" destOrd="0" presId="urn:microsoft.com/office/officeart/2005/8/layout/hProcess9"/>
    <dgm:cxn modelId="{60BB87E9-4340-4F39-8780-DEF81DB68C71}" type="presParOf" srcId="{7A6C9ADA-52BC-41BD-B546-FB72FEB226D5}" destId="{43583DC6-013D-4037-9DF5-B35D6679910D}" srcOrd="1" destOrd="0" presId="urn:microsoft.com/office/officeart/2005/8/layout/hProcess9"/>
    <dgm:cxn modelId="{4DC5CB2C-A471-42AF-85B7-B215A1E4B5D2}" type="presParOf" srcId="{43583DC6-013D-4037-9DF5-B35D6679910D}" destId="{99C559DF-4253-49D4-868C-C34CBC4F13F1}" srcOrd="0" destOrd="0" presId="urn:microsoft.com/office/officeart/2005/8/layout/hProcess9"/>
    <dgm:cxn modelId="{379CA15D-E96D-4344-B9CA-E33EC16F9870}" type="presParOf" srcId="{43583DC6-013D-4037-9DF5-B35D6679910D}" destId="{74FA6C3B-2388-4D42-AA15-9035ECFC08D2}" srcOrd="1" destOrd="0" presId="urn:microsoft.com/office/officeart/2005/8/layout/hProcess9"/>
    <dgm:cxn modelId="{D8072A3E-F9DA-481A-B6D4-96D26074A476}" type="presParOf" srcId="{43583DC6-013D-4037-9DF5-B35D6679910D}" destId="{8B744AFD-8EB0-4230-924B-976FF40B3B0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725E-3155-449D-A065-130AA6AF0337}">
      <dsp:nvSpPr>
        <dsp:cNvPr id="0" name=""/>
        <dsp:cNvSpPr/>
      </dsp:nvSpPr>
      <dsp:spPr>
        <a:xfrm>
          <a:off x="469852" y="0"/>
          <a:ext cx="5324991" cy="2520280"/>
        </a:xfrm>
        <a:prstGeom prst="rightArrow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559DF-4253-49D4-868C-C34CBC4F13F1}">
      <dsp:nvSpPr>
        <dsp:cNvPr id="0" name=""/>
        <dsp:cNvSpPr/>
      </dsp:nvSpPr>
      <dsp:spPr>
        <a:xfrm>
          <a:off x="674608" y="756084"/>
          <a:ext cx="1736387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kern="1200" dirty="0"/>
            <a:t>Web of Science</a:t>
          </a:r>
          <a:endParaRPr lang="ru-RU" sz="1700" b="1" kern="1200" dirty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/>
            <a:t>31 вариант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  <a:endParaRPr lang="ru-RU" sz="1700" kern="1200" dirty="0"/>
        </a:p>
      </dsp:txBody>
      <dsp:txXfrm>
        <a:off x="723820" y="805296"/>
        <a:ext cx="1637963" cy="909688"/>
      </dsp:txXfrm>
    </dsp:sp>
    <dsp:sp modelId="{8B744AFD-8EB0-4230-924B-976FF40B3B0D}">
      <dsp:nvSpPr>
        <dsp:cNvPr id="0" name=""/>
        <dsp:cNvSpPr/>
      </dsp:nvSpPr>
      <dsp:spPr>
        <a:xfrm>
          <a:off x="3026752" y="756084"/>
          <a:ext cx="1564278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Scopus </a:t>
          </a:r>
          <a:endParaRPr lang="ru-RU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19 </a:t>
          </a:r>
          <a:r>
            <a:rPr lang="ru-RU" sz="1700" b="1" kern="1200" dirty="0"/>
            <a:t>вариантов</a:t>
          </a:r>
        </a:p>
      </dsp:txBody>
      <dsp:txXfrm>
        <a:off x="3075964" y="805296"/>
        <a:ext cx="1465854" cy="90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5D793-0A74-47A9-BAF7-C4DA07FAE757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2333A-A07E-4C2C-9C58-72B6D2F52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4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12E74A-28B4-4A41-9942-A67A165E2137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65C292-3A03-4A93-9C24-69E3303FCA5E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C0658-0D19-46CF-87C6-1AEB7A5CDAC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9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99F86-58C7-429C-A47D-1C4E9241EAC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3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1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4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5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9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0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6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A2298-817E-480B-A550-632E9CCEDFC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3F8C-BAF3-41C5-8036-0A97B8C3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1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/>
              <a:t> Найти и не потеряться</a:t>
            </a:r>
          </a:p>
        </p:txBody>
      </p:sp>
      <p:pic>
        <p:nvPicPr>
          <p:cNvPr id="1026" name="Picture 2" descr="http://img0.liveinternet.ru/images/attach/c/3/77/968/77968488_1315585512_i_0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19907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492896"/>
            <a:ext cx="5832648" cy="211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/>
            </a:br>
            <a:r>
              <a:rPr lang="ru-RU" i="1" dirty="0"/>
              <a:t>научные информационные ресурсы </a:t>
            </a:r>
          </a:p>
          <a:p>
            <a:r>
              <a:rPr lang="ru-RU" i="1" dirty="0"/>
              <a:t>как среда обитания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22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9715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/>
              <a:t>Способность оценить достоверность </a:t>
            </a:r>
            <a:br>
              <a:rPr lang="ru-RU" sz="3600" dirty="0"/>
            </a:br>
            <a:r>
              <a:rPr lang="ru-RU" sz="3600" dirty="0"/>
              <a:t>и качество ресурса – значимый критерий компетентности исследователя</a:t>
            </a:r>
          </a:p>
        </p:txBody>
      </p:sp>
      <p:pic>
        <p:nvPicPr>
          <p:cNvPr id="13314" name="Picture 2" descr="http://demotivators.to/media/posters/1710/29913506_skazhi-mne-kto-tvoj-dr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3"/>
            <a:ext cx="6878960" cy="4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0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Библиография и ссылки в научной публикации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1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Все, что касается библиографии и ссылок регулируется ответом на простой вопрос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331913" y="2133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Зачем?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684213" y="4221163"/>
            <a:ext cx="3095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800">
                <a:latin typeface="Calibri" pitchFamily="34" charset="0"/>
              </a:rPr>
              <a:t>Сколько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940425" y="4076700"/>
            <a:ext cx="2735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800">
                <a:latin typeface="Calibri" pitchFamily="34" charset="0"/>
              </a:rPr>
              <a:t>Каким </a:t>
            </a:r>
          </a:p>
          <a:p>
            <a:r>
              <a:rPr lang="ru-RU" altLang="ru-RU" sz="4800">
                <a:latin typeface="Calibri" pitchFamily="34" charset="0"/>
              </a:rPr>
              <a:t>образом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24075" y="3068638"/>
            <a:ext cx="1727200" cy="1223962"/>
          </a:xfrm>
          <a:prstGeom prst="straightConnector1">
            <a:avLst/>
          </a:prstGeom>
          <a:ln w="508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32363" y="3068638"/>
            <a:ext cx="1511300" cy="1008062"/>
          </a:xfrm>
          <a:prstGeom prst="straightConnector1">
            <a:avLst/>
          </a:prstGeom>
          <a:ln w="508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6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Зачем автору?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Опираемся</a:t>
            </a:r>
          </a:p>
          <a:p>
            <a:pPr eaLnBrk="1" hangingPunct="1"/>
            <a:r>
              <a:rPr lang="ru-RU" altLang="ru-RU"/>
              <a:t>Ниспровергаем</a:t>
            </a:r>
          </a:p>
          <a:p>
            <a:pPr eaLnBrk="1" hangingPunct="1"/>
            <a:r>
              <a:rPr lang="ru-RU" altLang="ru-RU"/>
              <a:t>Используем</a:t>
            </a:r>
          </a:p>
          <a:p>
            <a:pPr eaLnBrk="1" hangingPunct="1"/>
            <a:r>
              <a:rPr lang="ru-RU" altLang="ru-RU"/>
              <a:t>Демонстрируем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851275" y="1700213"/>
            <a:ext cx="649288" cy="23050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148263" y="2565400"/>
            <a:ext cx="259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latin typeface="Calibri" pitchFamily="34" charset="0"/>
              </a:rPr>
              <a:t>Сколько?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4500563" y="4365625"/>
            <a:ext cx="4175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latin typeface="Calibri" pitchFamily="34" charset="0"/>
              </a:rPr>
              <a:t>Столько, сколько нужно для того, чтобы ……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484438" y="4076700"/>
            <a:ext cx="1800225" cy="18002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Зачем читателю?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Проверить</a:t>
            </a:r>
          </a:p>
          <a:p>
            <a:pPr eaLnBrk="1" hangingPunct="1"/>
            <a:r>
              <a:rPr lang="ru-RU" altLang="ru-RU"/>
              <a:t>Познакомиться</a:t>
            </a:r>
          </a:p>
          <a:p>
            <a:pPr eaLnBrk="1" hangingPunct="1"/>
            <a:r>
              <a:rPr lang="ru-RU" altLang="ru-RU"/>
              <a:t>Оспорить</a:t>
            </a:r>
          </a:p>
          <a:p>
            <a:pPr eaLnBrk="1" hangingPunct="1"/>
            <a:r>
              <a:rPr lang="ru-RU" altLang="ru-RU"/>
              <a:t>Развить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851275" y="1700213"/>
            <a:ext cx="649288" cy="23050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148263" y="2565400"/>
            <a:ext cx="259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latin typeface="Calibri" pitchFamily="34" charset="0"/>
              </a:rPr>
              <a:t>Сколько?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500563" y="4365625"/>
            <a:ext cx="4175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latin typeface="Calibri" pitchFamily="34" charset="0"/>
              </a:rPr>
              <a:t>Столько, сколько нужно для того, чтобы ……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484438" y="4076700"/>
            <a:ext cx="1800225" cy="18002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9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Базы данных научных статей и индексы цитирования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9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68338"/>
            <a:ext cx="9069387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3733800" y="836613"/>
            <a:ext cx="2590800" cy="923925"/>
          </a:xfrm>
          <a:prstGeom prst="borderCallout3">
            <a:avLst>
              <a:gd name="adj1" fmla="val 7375"/>
              <a:gd name="adj2" fmla="val -3954"/>
              <a:gd name="adj3" fmla="val 7375"/>
              <a:gd name="adj4" fmla="val -3954"/>
              <a:gd name="adj5" fmla="val 64139"/>
              <a:gd name="adj6" fmla="val -3954"/>
              <a:gd name="adj7" fmla="val 120630"/>
              <a:gd name="adj8" fmla="val -106657"/>
            </a:avLst>
          </a:prstGeom>
          <a:solidFill>
            <a:srgbClr val="FFFF99">
              <a:alpha val="74901"/>
            </a:srgbClr>
          </a:solidFill>
          <a:ln w="25400" algn="ctr">
            <a:solidFill>
              <a:schemeClr val="tx2"/>
            </a:solidFill>
            <a:miter lim="800000"/>
            <a:headEnd/>
            <a:tailEnd type="triangle" w="lg" len="lg"/>
          </a:ln>
        </p:spPr>
        <p:txBody>
          <a:bodyPr lIns="0" tIns="0" rIns="0" bIns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2000" b="1">
                <a:solidFill>
                  <a:srgbClr val="0066FF"/>
                </a:solidFill>
              </a:rPr>
              <a:t>Как меняется активность по годам</a:t>
            </a:r>
            <a:r>
              <a:rPr lang="en-GB" sz="2000" b="1">
                <a:solidFill>
                  <a:srgbClr val="0066FF"/>
                </a:solidFill>
                <a:ea typeface="ヒラギノ角ゴ Pro W3" charset="-128"/>
              </a:rPr>
              <a:t>?</a:t>
            </a: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>
            <a:off x="3733800" y="2057400"/>
            <a:ext cx="2667000" cy="1017588"/>
          </a:xfrm>
          <a:prstGeom prst="borderCallout3">
            <a:avLst>
              <a:gd name="adj1" fmla="val 6963"/>
              <a:gd name="adj2" fmla="val -3009"/>
              <a:gd name="adj3" fmla="val 41625"/>
              <a:gd name="adj4" fmla="val -4051"/>
              <a:gd name="adj5" fmla="val 48606"/>
              <a:gd name="adj6" fmla="val -25731"/>
              <a:gd name="adj7" fmla="val 71630"/>
              <a:gd name="adj8" fmla="val -105731"/>
            </a:avLst>
          </a:prstGeom>
          <a:solidFill>
            <a:srgbClr val="FFFF99">
              <a:alpha val="74901"/>
            </a:srgbClr>
          </a:solidFill>
          <a:ln w="25400" algn="ctr">
            <a:solidFill>
              <a:schemeClr val="tx2"/>
            </a:solidFill>
            <a:miter lim="800000"/>
            <a:headEnd/>
            <a:tailEnd type="triangle" w="lg" len="lg"/>
          </a:ln>
        </p:spPr>
        <p:txBody>
          <a:bodyPr lIns="90000" tIns="46800" rIns="90000" bIns="46800"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2000" b="1">
                <a:solidFill>
                  <a:srgbClr val="0066FF"/>
                </a:solidFill>
              </a:rPr>
              <a:t>Кто наиболее публикуемые авторы</a:t>
            </a:r>
            <a:r>
              <a:rPr lang="en-GB" sz="2000" b="1">
                <a:solidFill>
                  <a:srgbClr val="0066FF"/>
                </a:solidFill>
                <a:ea typeface="ヒラギノ角ゴ Pro W3" charset="-128"/>
              </a:rPr>
              <a:t>?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3810000" y="3657600"/>
            <a:ext cx="2667000" cy="1017588"/>
          </a:xfrm>
          <a:prstGeom prst="borderCallout3">
            <a:avLst>
              <a:gd name="adj1" fmla="val 8551"/>
              <a:gd name="adj2" fmla="val -3009"/>
              <a:gd name="adj3" fmla="val 8551"/>
              <a:gd name="adj4" fmla="val -3009"/>
              <a:gd name="adj5" fmla="val 49005"/>
              <a:gd name="adj6" fmla="val -3009"/>
              <a:gd name="adj7" fmla="val 64630"/>
              <a:gd name="adj8" fmla="val -101060"/>
            </a:avLst>
          </a:prstGeom>
          <a:solidFill>
            <a:srgbClr val="FFFF99">
              <a:alpha val="74901"/>
            </a:srgbClr>
          </a:solidFill>
          <a:ln w="25400" algn="ctr">
            <a:solidFill>
              <a:schemeClr val="tx2"/>
            </a:solidFill>
            <a:miter lim="800000"/>
            <a:headEnd/>
            <a:tailEnd type="triangle" w="lg" len="lg"/>
          </a:ln>
        </p:spPr>
        <p:txBody>
          <a:bodyPr lIns="90000" tIns="46800" rIns="90000" bIns="46800"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2000" b="1">
                <a:solidFill>
                  <a:srgbClr val="0066FF"/>
                </a:solidFill>
              </a:rPr>
              <a:t>Какие журналы содержат публикации</a:t>
            </a:r>
            <a:r>
              <a:rPr lang="en-GB" sz="2000" b="1">
                <a:solidFill>
                  <a:srgbClr val="0066FF"/>
                </a:solidFill>
                <a:ea typeface="ヒラギノ角ゴ Pro W3" charset="-128"/>
              </a:rPr>
              <a:t>?</a:t>
            </a: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3886200" y="5105400"/>
            <a:ext cx="2667000" cy="1325563"/>
          </a:xfrm>
          <a:prstGeom prst="borderCallout3">
            <a:avLst>
              <a:gd name="adj1" fmla="val 8551"/>
              <a:gd name="adj2" fmla="val -3009"/>
              <a:gd name="adj3" fmla="val 8551"/>
              <a:gd name="adj4" fmla="val -3009"/>
              <a:gd name="adj5" fmla="val 49005"/>
              <a:gd name="adj6" fmla="val -3009"/>
              <a:gd name="adj7" fmla="val 74745"/>
              <a:gd name="adj8" fmla="val -99231"/>
            </a:avLst>
          </a:prstGeom>
          <a:solidFill>
            <a:srgbClr val="FFFF99">
              <a:alpha val="74901"/>
            </a:srgbClr>
          </a:solidFill>
          <a:ln w="25400" algn="ctr">
            <a:solidFill>
              <a:schemeClr val="tx2"/>
            </a:solidFill>
            <a:miter lim="800000"/>
            <a:headEnd/>
            <a:tailEnd type="triangle" w="lg" len="lg"/>
          </a:ln>
        </p:spPr>
        <p:txBody>
          <a:bodyPr lIns="90000" tIns="46800" rIns="90000" bIns="46800"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2000" b="1">
                <a:solidFill>
                  <a:srgbClr val="0066FF"/>
                </a:solidFill>
              </a:rPr>
              <a:t>В</a:t>
            </a:r>
            <a:r>
              <a:rPr lang="en-US" sz="2000" b="1">
                <a:solidFill>
                  <a:srgbClr val="0066FF"/>
                </a:solidFill>
              </a:rPr>
              <a:t> </a:t>
            </a:r>
            <a:r>
              <a:rPr lang="ru-RU" sz="2000" b="1">
                <a:solidFill>
                  <a:srgbClr val="0066FF"/>
                </a:solidFill>
              </a:rPr>
              <a:t>каких странах и организациях ведутся исследования</a:t>
            </a:r>
            <a:r>
              <a:rPr lang="en-GB" sz="2000" b="1">
                <a:solidFill>
                  <a:srgbClr val="0066FF"/>
                </a:solidFill>
                <a:ea typeface="ヒラギノ角ゴ Pro W3" charset="-128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300" y="22007"/>
            <a:ext cx="7461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  <a:latin typeface="Calibri" pitchFamily="34" charset="0"/>
              </a:rPr>
              <a:t>Анализ публикационной активности в 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Scopus</a:t>
            </a:r>
            <a:endParaRPr lang="en-GB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0"/>
            <a:ext cx="9473708" cy="53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877272"/>
            <a:ext cx="6085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http://www.sciencedirect.com/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930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manager</a:t>
            </a:r>
            <a:endParaRPr lang="ru-RU" dirty="0"/>
          </a:p>
        </p:txBody>
      </p:sp>
      <p:pic>
        <p:nvPicPr>
          <p:cNvPr id="10242" name="Picture 2" descr="http://www.p-energy.ru/files/node_images/17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478909" cy="49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61653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communication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0965" y="255445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Visibility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252367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ethic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374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654050"/>
          </a:xfrm>
        </p:spPr>
        <p:txBody>
          <a:bodyPr anchor="b">
            <a:noAutofit/>
          </a:bodyPr>
          <a:lstStyle/>
          <a:p>
            <a:r>
              <a:rPr lang="ru-RU" sz="3600" dirty="0"/>
              <a:t>Оценка научной работы в БД </a:t>
            </a:r>
            <a:r>
              <a:rPr lang="en-US" sz="3600" dirty="0"/>
              <a:t>Scopus</a:t>
            </a:r>
            <a:r>
              <a:rPr lang="ru-RU" sz="3600" dirty="0"/>
              <a:t>, </a:t>
            </a:r>
            <a:r>
              <a:rPr lang="en-US" sz="3600" dirty="0"/>
              <a:t>Web of Science</a:t>
            </a:r>
            <a:r>
              <a:rPr lang="ru-RU" sz="3600" dirty="0"/>
              <a:t>, РИНЦ</a:t>
            </a:r>
            <a:endParaRPr lang="en-US" sz="3600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63761" y="1484784"/>
            <a:ext cx="8229600" cy="4242866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Font typeface="Times" pitchFamily="18" charset="0"/>
              <a:buNone/>
            </a:pPr>
            <a:r>
              <a:rPr kumimoji="0" lang="ru-RU" sz="2400" dirty="0"/>
              <a:t>Количественная и качественная оценка научных достижений авторов, организаций и научных публикаций:</a:t>
            </a:r>
          </a:p>
          <a:p>
            <a:pPr marL="0" indent="0">
              <a:spcBef>
                <a:spcPts val="0"/>
              </a:spcBef>
            </a:pPr>
            <a:r>
              <a:rPr lang="ru-RU" sz="2400" b="1" i="1" dirty="0">
                <a:solidFill>
                  <a:schemeClr val="tx2"/>
                </a:solidFill>
              </a:rPr>
              <a:t>Для студентов</a:t>
            </a:r>
            <a:r>
              <a:rPr lang="en-US" sz="2400" b="1" i="1" dirty="0">
                <a:solidFill>
                  <a:schemeClr val="tx2"/>
                </a:solidFill>
              </a:rPr>
              <a:t>/</a:t>
            </a:r>
            <a:r>
              <a:rPr lang="ru-RU" sz="2400" b="1" i="1" dirty="0">
                <a:solidFill>
                  <a:schemeClr val="tx2"/>
                </a:solidFill>
              </a:rPr>
              <a:t>ученых</a:t>
            </a:r>
            <a:r>
              <a:rPr lang="ru-RU" sz="2400" b="1" dirty="0"/>
              <a:t> – </a:t>
            </a:r>
            <a:r>
              <a:rPr lang="ru-RU" sz="2400" dirty="0"/>
              <a:t>какие исследования наиболее востребованы, где учиться</a:t>
            </a:r>
            <a:r>
              <a:rPr lang="en-US" sz="2400" dirty="0"/>
              <a:t>/</a:t>
            </a:r>
            <a:r>
              <a:rPr lang="ru-RU" sz="2400" dirty="0"/>
              <a:t>работать, с кем сотрудничать?</a:t>
            </a:r>
            <a:endParaRPr lang="en-US" sz="2400" dirty="0"/>
          </a:p>
          <a:p>
            <a:pPr marL="0" indent="0">
              <a:spcBef>
                <a:spcPts val="0"/>
              </a:spcBef>
            </a:pPr>
            <a:r>
              <a:rPr lang="ru-RU" sz="2400" b="1" i="1" dirty="0">
                <a:solidFill>
                  <a:schemeClr val="tx2"/>
                </a:solidFill>
              </a:rPr>
              <a:t>Для организации</a:t>
            </a:r>
            <a:r>
              <a:rPr lang="ru-RU" sz="2400" b="1" dirty="0"/>
              <a:t> – </a:t>
            </a:r>
            <a:r>
              <a:rPr lang="ru-RU" sz="2400" dirty="0"/>
              <a:t>оценить свои достижения и достижения своих коллег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Times" pitchFamily="18" charset="0"/>
              <a:buChar char="•"/>
            </a:pPr>
            <a:r>
              <a:rPr kumimoji="0" lang="ru-RU" sz="2400" b="1" i="1" dirty="0">
                <a:solidFill>
                  <a:schemeClr val="tx2"/>
                </a:solidFill>
              </a:rPr>
              <a:t>Для авторов</a:t>
            </a:r>
            <a:r>
              <a:rPr kumimoji="0" lang="ru-RU" sz="2400" dirty="0"/>
              <a:t> - насколько хороша моя работа, где публиковаться</a:t>
            </a:r>
            <a:r>
              <a:rPr kumimoji="0" lang="en-US" sz="2400" dirty="0"/>
              <a:t>?</a:t>
            </a:r>
            <a:r>
              <a:rPr kumimoji="0" lang="ru-RU" sz="2400" dirty="0"/>
              <a:t>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Times" pitchFamily="18" charset="0"/>
              <a:buChar char="•"/>
            </a:pPr>
            <a:r>
              <a:rPr kumimoji="0" lang="ru-RU" sz="2400" b="1" i="1" dirty="0">
                <a:solidFill>
                  <a:schemeClr val="tx2"/>
                </a:solidFill>
              </a:rPr>
              <a:t>Для министерств, фондов</a:t>
            </a:r>
            <a:r>
              <a:rPr kumimoji="0" lang="ru-RU" sz="2400" b="1" dirty="0"/>
              <a:t> – </a:t>
            </a:r>
            <a:r>
              <a:rPr kumimoji="0" lang="ru-RU" sz="2400" dirty="0"/>
              <a:t>оценить потенциал организации для финансирования </a:t>
            </a:r>
          </a:p>
          <a:p>
            <a:pPr marL="177800" indent="-177800" eaLnBrk="1" hangingPunct="1"/>
            <a:endParaRPr kumimoji="0" lang="en-GB" sz="1800" dirty="0"/>
          </a:p>
        </p:txBody>
      </p:sp>
      <p:pic>
        <p:nvPicPr>
          <p:cNvPr id="60420" name="Picture 7" descr="лупа стекло увеличение бло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085184"/>
            <a:ext cx="1732240" cy="15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65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0340" y="332656"/>
            <a:ext cx="597666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/>
              <a:t>Навстречу ему </a:t>
            </a:r>
            <a:r>
              <a:rPr lang="ru-RU" i="1" dirty="0" err="1"/>
              <a:t>Балда</a:t>
            </a:r>
            <a:r>
              <a:rPr lang="ru-RU" i="1" dirty="0"/>
              <a:t> </a:t>
            </a:r>
            <a:br>
              <a:rPr lang="ru-RU" i="1" dirty="0"/>
            </a:br>
            <a:r>
              <a:rPr lang="ru-RU" i="1" dirty="0"/>
              <a:t>Идет, сам не зная куда. 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1484784"/>
            <a:ext cx="2592288" cy="72008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А. Пушкин</a:t>
            </a:r>
            <a:br>
              <a:rPr lang="ru-RU" i="1" dirty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431085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Что нужно, чтобы не быть </a:t>
            </a:r>
            <a:r>
              <a:rPr lang="ru-RU" sz="2800" dirty="0" err="1"/>
              <a:t>Балдой</a:t>
            </a:r>
            <a:r>
              <a:rPr lang="ru-RU" sz="2800" dirty="0"/>
              <a:t>?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Понять, куда идешь </a:t>
            </a:r>
          </a:p>
          <a:p>
            <a:pPr marL="342900" indent="-342900">
              <a:buAutoNum type="arabicPeriod"/>
            </a:pPr>
            <a:r>
              <a:rPr lang="ru-RU" sz="2800" dirty="0"/>
              <a:t>Понять, как туда дойти</a:t>
            </a:r>
          </a:p>
          <a:p>
            <a:pPr marL="342900" indent="-342900">
              <a:buAutoNum type="arabicPeriod"/>
            </a:pPr>
            <a:r>
              <a:rPr lang="ru-RU" sz="2800" dirty="0"/>
              <a:t>Правильно экипироваться</a:t>
            </a:r>
          </a:p>
        </p:txBody>
      </p:sp>
      <p:pic>
        <p:nvPicPr>
          <p:cNvPr id="2050" name="Picture 2" descr="http://ether-wind.narod.ru/Diletanty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66" y="2564904"/>
            <a:ext cx="3011082" cy="387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08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Значимые </a:t>
            </a:r>
            <a:br>
              <a:rPr lang="ru-RU" sz="3600" dirty="0"/>
            </a:br>
            <a:r>
              <a:rPr lang="ru-RU" sz="3600" dirty="0" err="1"/>
              <a:t>библиометрические</a:t>
            </a:r>
            <a:r>
              <a:rPr lang="ru-RU" sz="3600" dirty="0"/>
              <a:t> показатели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7848872" cy="4800600"/>
          </a:xfrm>
        </p:spPr>
        <p:txBody>
          <a:bodyPr>
            <a:noAutofit/>
          </a:bodyPr>
          <a:lstStyle/>
          <a:p>
            <a:pPr marL="432000" indent="-432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200" dirty="0"/>
              <a:t>Число публикаций и цитирований в </a:t>
            </a:r>
            <a:r>
              <a:rPr lang="en-US" sz="3200" dirty="0"/>
              <a:t>Web of Science, Scopus</a:t>
            </a:r>
            <a:r>
              <a:rPr lang="ru-RU" sz="3200" dirty="0"/>
              <a:t>.</a:t>
            </a:r>
          </a:p>
          <a:p>
            <a:pPr marL="432000" indent="-432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200" dirty="0"/>
              <a:t>Число публикаций и цитирований в других признанных международных базах данных.</a:t>
            </a:r>
            <a:endParaRPr lang="en-US" sz="3200" dirty="0"/>
          </a:p>
          <a:p>
            <a:pPr marL="432000" indent="-432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200" dirty="0"/>
              <a:t>Число публикаций и цитирований в РИНЦ.</a:t>
            </a:r>
          </a:p>
          <a:p>
            <a:pPr marL="432000" indent="-432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200" dirty="0"/>
              <a:t>Число публикаций в журналах ВАК.</a:t>
            </a:r>
          </a:p>
          <a:p>
            <a:pPr marL="432000" indent="-432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200" dirty="0" err="1"/>
              <a:t>Импакт</a:t>
            </a:r>
            <a:r>
              <a:rPr lang="ru-RU" sz="3200" dirty="0"/>
              <a:t>-фактор журналов.</a:t>
            </a:r>
          </a:p>
        </p:txBody>
      </p:sp>
    </p:spTree>
    <p:extLst>
      <p:ext uri="{BB962C8B-B14F-4D97-AF65-F5344CB8AC3E}">
        <p14:creationId xmlns:p14="http://schemas.microsoft.com/office/powerpoint/2010/main" val="1826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Показатели публикационной активности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060848"/>
            <a:ext cx="2304256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Оценка деятельности специалистов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2060848"/>
            <a:ext cx="2304256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Оценка деятельности организации</a:t>
            </a:r>
          </a:p>
        </p:txBody>
      </p:sp>
      <p:sp>
        <p:nvSpPr>
          <p:cNvPr id="12" name="Пятиугольник 11"/>
          <p:cNvSpPr/>
          <p:nvPr/>
        </p:nvSpPr>
        <p:spPr>
          <a:xfrm rot="16200000">
            <a:off x="781797" y="2364102"/>
            <a:ext cx="1152128" cy="2232248"/>
          </a:xfrm>
          <a:prstGeom prst="homePlate">
            <a:avLst>
              <a:gd name="adj" fmla="val 41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Мониторинг вузов</a:t>
            </a:r>
          </a:p>
          <a:p>
            <a:pPr algn="ctr"/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 rot="16200000">
            <a:off x="2980774" y="2384884"/>
            <a:ext cx="1152128" cy="2232248"/>
          </a:xfrm>
          <a:prstGeom prst="homePlate">
            <a:avLst>
              <a:gd name="adj" fmla="val 41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Мониторинг научных</a:t>
            </a:r>
          </a:p>
          <a:p>
            <a:pPr algn="ctr"/>
            <a:r>
              <a:rPr lang="ru-RU" dirty="0"/>
              <a:t>организаций</a:t>
            </a:r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748525" y="3514418"/>
            <a:ext cx="1152128" cy="2232248"/>
          </a:xfrm>
          <a:prstGeom prst="homePlate">
            <a:avLst>
              <a:gd name="adj" fmla="val 39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Мониторинг диссертационных</a:t>
            </a:r>
          </a:p>
          <a:p>
            <a:pPr algn="ctr"/>
            <a:r>
              <a:rPr lang="ru-RU" dirty="0"/>
              <a:t>советов</a:t>
            </a:r>
          </a:p>
        </p:txBody>
      </p:sp>
      <p:sp>
        <p:nvSpPr>
          <p:cNvPr id="16" name="Пятиугольник 15"/>
          <p:cNvSpPr/>
          <p:nvPr/>
        </p:nvSpPr>
        <p:spPr>
          <a:xfrm rot="16200000">
            <a:off x="1835696" y="4694998"/>
            <a:ext cx="1152128" cy="2232248"/>
          </a:xfrm>
          <a:prstGeom prst="homePlate">
            <a:avLst>
              <a:gd name="adj" fmla="val 28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Финансирование НИР, гранты</a:t>
            </a:r>
          </a:p>
          <a:p>
            <a:pPr algn="ctr"/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 rot="16200000">
            <a:off x="2979020" y="3537012"/>
            <a:ext cx="1152128" cy="2232248"/>
          </a:xfrm>
          <a:prstGeom prst="homePlate">
            <a:avLst>
              <a:gd name="adj" fmla="val 40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Рейтинги российские и международные</a:t>
            </a:r>
          </a:p>
        </p:txBody>
      </p:sp>
      <p:sp>
        <p:nvSpPr>
          <p:cNvPr id="18" name="Пятиугольник 17"/>
          <p:cNvSpPr/>
          <p:nvPr/>
        </p:nvSpPr>
        <p:spPr>
          <a:xfrm rot="16200000">
            <a:off x="5417395" y="2416785"/>
            <a:ext cx="1152128" cy="2232248"/>
          </a:xfrm>
          <a:prstGeom prst="homePlate">
            <a:avLst>
              <a:gd name="adj" fmla="val 36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Государственная аттестация</a:t>
            </a:r>
          </a:p>
        </p:txBody>
      </p:sp>
      <p:sp>
        <p:nvSpPr>
          <p:cNvPr id="19" name="Пятиугольник 18"/>
          <p:cNvSpPr/>
          <p:nvPr/>
        </p:nvSpPr>
        <p:spPr>
          <a:xfrm rot="16200000">
            <a:off x="5337181" y="4751485"/>
            <a:ext cx="1152128" cy="2232248"/>
          </a:xfrm>
          <a:prstGeom prst="homePlate">
            <a:avLst>
              <a:gd name="adj" fmla="val 31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Гранты, стипендии</a:t>
            </a:r>
          </a:p>
        </p:txBody>
      </p:sp>
      <p:sp>
        <p:nvSpPr>
          <p:cNvPr id="20" name="Пятиугольник 19"/>
          <p:cNvSpPr/>
          <p:nvPr/>
        </p:nvSpPr>
        <p:spPr>
          <a:xfrm rot="16200000">
            <a:off x="5364088" y="3593919"/>
            <a:ext cx="1152128" cy="2232248"/>
          </a:xfrm>
          <a:prstGeom prst="homePlate">
            <a:avLst>
              <a:gd name="adj" fmla="val 27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Состав диссертационных советов, экспертных групп и пр.</a:t>
            </a: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3419871" y="2348880"/>
            <a:ext cx="1584177" cy="36004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5975" y="1340768"/>
            <a:ext cx="8251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Повышается как коллективная, так и персональная заинтересованность и ответственность за полноту и достоверность данных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1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://semanticweb.com/files/2012/10/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1719"/>
            <a:ext cx="2003919" cy="8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polit.ru/media/photolib/2013/11/25/ps_karta_ross_nauki_1385383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9" y="1751604"/>
            <a:ext cx="2406085" cy="18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Доступные инструменты</a:t>
            </a:r>
          </a:p>
        </p:txBody>
      </p:sp>
      <p:pic>
        <p:nvPicPr>
          <p:cNvPr id="2050" name="Picture 2" descr="http://rukodelki2.com/wp-content/uploads/2012/12/%D0%B0%D0%B2%D1%82%D0%BE%D1%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72" y="1354827"/>
            <a:ext cx="2543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elibrary.ru/images/si_autho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5" y="4578133"/>
            <a:ext cx="828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70629" y="3917053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SCIENCE INDEX</a:t>
            </a:r>
            <a:endParaRPr lang="ru-RU" dirty="0"/>
          </a:p>
        </p:txBody>
      </p:sp>
      <p:pic>
        <p:nvPicPr>
          <p:cNvPr id="2059" name="Picture 11" descr="https://www.ametsoc.org/boardpges/cwce/docs/images/ResearcherI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3" y="5257669"/>
            <a:ext cx="2250421" cy="7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7184" y="1778046"/>
            <a:ext cx="175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КАРТА НАУКИ</a:t>
            </a:r>
          </a:p>
        </p:txBody>
      </p:sp>
      <p:pic>
        <p:nvPicPr>
          <p:cNvPr id="2063" name="Picture 15" descr="http://tsput.ru/about_us/the_structure_of_the_university/other_units/libraries/images/Documents/99999ddddd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94" y="4077678"/>
            <a:ext cx="2240647" cy="18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Картинки по запросу академия goo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академия goog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cholar.google.com/intl/ru/scholar/images/scholar_logo_lg_2011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cholar.google.ru/intl/ru/scholar/images/scholar_logo_md_2011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scholar.google.ru/intl/ru/scholar/images/scholar_logo_md_2011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scholar.google.ru/intl/ru/scholar/images/scholar_logo_md_2011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30673"/>
            <a:ext cx="26289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Некорректная </a:t>
            </a:r>
            <a:r>
              <a:rPr lang="ru-RU" sz="3600" b="1" dirty="0" err="1"/>
              <a:t>аффилиация</a:t>
            </a:r>
            <a:r>
              <a:rPr lang="ru-RU" sz="3600" b="1" dirty="0"/>
              <a:t> автора </a:t>
            </a:r>
            <a:br>
              <a:rPr lang="ru-RU" sz="3600" b="1" dirty="0"/>
            </a:br>
            <a:r>
              <a:rPr lang="ru-RU" sz="3600" b="1" dirty="0"/>
              <a:t>с ТГПУ им. Л.Н. Толстого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7620000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Выявлено в зарубежных базах данных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pPr marL="114300" indent="0" algn="ctr">
              <a:buNone/>
            </a:pPr>
            <a:endParaRPr lang="ru-RU" sz="2800" dirty="0"/>
          </a:p>
          <a:p>
            <a:pPr marL="114300" indent="0" algn="ctr">
              <a:buNone/>
            </a:pPr>
            <a:endParaRPr lang="ru-RU" sz="2800" dirty="0"/>
          </a:p>
          <a:p>
            <a:pPr marL="114300" indent="0" algn="ctr">
              <a:buNone/>
            </a:pPr>
            <a:r>
              <a:rPr lang="en-US" sz="2800" dirty="0"/>
              <a:t>L.N. Tolstoy Tula State Pedagogical University</a:t>
            </a:r>
            <a:endParaRPr lang="ru-RU" sz="2800" dirty="0"/>
          </a:p>
          <a:p>
            <a:pPr marL="114300" indent="0" algn="ctr">
              <a:buNone/>
            </a:pPr>
            <a:r>
              <a:rPr lang="en-US" sz="2800" dirty="0" err="1"/>
              <a:t>Tolstoi</a:t>
            </a:r>
            <a:r>
              <a:rPr lang="en-US" sz="2800" dirty="0"/>
              <a:t> State Pedagogical University</a:t>
            </a:r>
            <a:endParaRPr lang="ru-RU" sz="2800" dirty="0"/>
          </a:p>
          <a:p>
            <a:pPr marL="114300" indent="0" algn="ctr">
              <a:buNone/>
            </a:pPr>
            <a:r>
              <a:rPr lang="en-US" sz="2800" dirty="0"/>
              <a:t>Tula State Pedagogical University</a:t>
            </a:r>
            <a:endParaRPr lang="ru-RU" sz="2800" dirty="0"/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5618294"/>
              </p:ext>
            </p:extLst>
          </p:nvPr>
        </p:nvGraphicFramePr>
        <p:xfrm>
          <a:off x="683568" y="2156086"/>
          <a:ext cx="626469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60232" y="249289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Потери показателей от 40 до 80%</a:t>
            </a:r>
          </a:p>
        </p:txBody>
      </p:sp>
    </p:spTree>
    <p:extLst>
      <p:ext uri="{BB962C8B-B14F-4D97-AF65-F5344CB8AC3E}">
        <p14:creationId xmlns:p14="http://schemas.microsoft.com/office/powerpoint/2010/main" val="30514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O’key</a:t>
            </a:r>
            <a:r>
              <a:rPr lang="en-US" dirty="0"/>
              <a:t>, Google</a:t>
            </a:r>
            <a:endParaRPr lang="ru-RU" dirty="0"/>
          </a:p>
        </p:txBody>
      </p:sp>
      <p:pic>
        <p:nvPicPr>
          <p:cNvPr id="3077" name="Picture 5" descr="http://agyagyagy.ru/pictures/aef3f92d490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" y="1844824"/>
            <a:ext cx="399097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4104" y="1988840"/>
            <a:ext cx="4590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подсчетам компании </a:t>
            </a:r>
            <a:r>
              <a:rPr lang="en-US" dirty="0"/>
              <a:t>Google </a:t>
            </a:r>
            <a:r>
              <a:rPr lang="ru-RU" dirty="0"/>
              <a:t>в мире существует порядка 130 миллионов книг. Об этом сообщил в пространном посте в официальном блоге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Books</a:t>
            </a:r>
            <a:r>
              <a:rPr lang="ru-RU" dirty="0"/>
              <a:t> программист компании Леонид </a:t>
            </a:r>
            <a:r>
              <a:rPr lang="ru-RU" dirty="0" err="1"/>
              <a:t>Тэйхер</a:t>
            </a:r>
            <a:endParaRPr lang="ru-RU" dirty="0"/>
          </a:p>
          <a:p>
            <a:endParaRPr lang="ru-RU" dirty="0"/>
          </a:p>
          <a:p>
            <a:r>
              <a:rPr lang="ru-RU" dirty="0"/>
              <a:t>С 2004 года оцифровано и выложено порядка 10 миллионов, т.е. ожидаемый период тотальной оцифровки наступит через </a:t>
            </a:r>
            <a:r>
              <a:rPr lang="ru-RU" b="1" dirty="0">
                <a:solidFill>
                  <a:srgbClr val="FF0000"/>
                </a:solidFill>
              </a:rPr>
              <a:t>ТЫСЯЧУ</a:t>
            </a:r>
            <a:r>
              <a:rPr lang="ru-RU" dirty="0"/>
              <a:t> лет.</a:t>
            </a:r>
          </a:p>
        </p:txBody>
      </p:sp>
    </p:spTree>
    <p:extLst>
      <p:ext uri="{BB962C8B-B14F-4D97-AF65-F5344CB8AC3E}">
        <p14:creationId xmlns:p14="http://schemas.microsoft.com/office/powerpoint/2010/main" val="293109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пройти в библиотеку?</a:t>
            </a:r>
          </a:p>
        </p:txBody>
      </p:sp>
      <p:pic>
        <p:nvPicPr>
          <p:cNvPr id="4098" name="Picture 2" descr="http://pics.livejournal.com/gde_to_tam_usa/pic/0000gq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14" y="2996952"/>
            <a:ext cx="3752673" cy="3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412776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Важнейшие функции библиотеки:</a:t>
            </a:r>
          </a:p>
          <a:p>
            <a:pPr marL="342900" indent="-342900">
              <a:buAutoNum type="arabicPeriod"/>
            </a:pPr>
            <a:r>
              <a:rPr lang="ru-RU" dirty="0"/>
              <a:t>Собирание</a:t>
            </a:r>
          </a:p>
          <a:p>
            <a:pPr marL="342900" indent="-342900">
              <a:buAutoNum type="arabicPeriod"/>
            </a:pPr>
            <a:r>
              <a:rPr lang="ru-RU" dirty="0"/>
              <a:t>Хранение</a:t>
            </a:r>
          </a:p>
          <a:p>
            <a:pPr marL="342900" indent="-342900">
              <a:buAutoNum type="arabicPeriod"/>
            </a:pPr>
            <a:r>
              <a:rPr lang="ru-RU" dirty="0"/>
              <a:t>Систематизация</a:t>
            </a:r>
          </a:p>
          <a:p>
            <a:pPr marL="342900" indent="-342900">
              <a:buAutoNum type="arabicPeriod"/>
            </a:pPr>
            <a:r>
              <a:rPr lang="ru-RU" dirty="0"/>
              <a:t>Обеспечение доступа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86104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Каждая современная библиотека обеспечивает доступ к электронному каталогу печатных изданий.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49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" y="-28453"/>
            <a:ext cx="9206485" cy="517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55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" y="0"/>
            <a:ext cx="90934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7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-1"/>
            <a:ext cx="9138929" cy="51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7" y="5445224"/>
            <a:ext cx="626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http://www.vlibrary.ru/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8338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9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 err="1"/>
              <a:t>O’key</a:t>
            </a:r>
            <a:r>
              <a:rPr lang="en-US" dirty="0"/>
              <a:t>, Google</a:t>
            </a:r>
            <a:r>
              <a:rPr lang="ru-RU" dirty="0"/>
              <a:t>, кастальский ключ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7053934" cy="3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93" y="2601207"/>
            <a:ext cx="7017882" cy="39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890" y="5517232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https://scholar.google.ru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4111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500</Words>
  <Application>Microsoft Office PowerPoint</Application>
  <PresentationFormat>Экран (4:3)</PresentationFormat>
  <Paragraphs>106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</vt:lpstr>
      <vt:lpstr>Wingdings</vt:lpstr>
      <vt:lpstr>Тема Office</vt:lpstr>
      <vt:lpstr> Найти и не потеряться</vt:lpstr>
      <vt:lpstr>Навстречу ему Балда  Идет, сам не зная куда.  </vt:lpstr>
      <vt:lpstr>O’key, Google</vt:lpstr>
      <vt:lpstr>Как пройти в библиотеку?</vt:lpstr>
      <vt:lpstr>Презентация PowerPoint</vt:lpstr>
      <vt:lpstr>Презентация PowerPoint</vt:lpstr>
      <vt:lpstr>Презентация PowerPoint</vt:lpstr>
      <vt:lpstr>Презентация PowerPoint</vt:lpstr>
      <vt:lpstr>O’key, Google, кастальский ключ</vt:lpstr>
      <vt:lpstr>Способность оценить достоверность  и качество ресурса – значимый критерий компетентности исследователя</vt:lpstr>
      <vt:lpstr>Библиография и ссылки в научной публикации</vt:lpstr>
      <vt:lpstr>Все, что касается библиографии и ссылок регулируется ответом на простой вопрос </vt:lpstr>
      <vt:lpstr>Зачем автору?</vt:lpstr>
      <vt:lpstr>Зачем читателю?</vt:lpstr>
      <vt:lpstr>Базы данных научных статей и индексы цитирования</vt:lpstr>
      <vt:lpstr>Презентация PowerPoint</vt:lpstr>
      <vt:lpstr>Презентация PowerPoint</vt:lpstr>
      <vt:lpstr>Scientific manager</vt:lpstr>
      <vt:lpstr>Оценка научной работы в БД Scopus, Web of Science, РИНЦ</vt:lpstr>
      <vt:lpstr>Значимые  библиометрические показатели</vt:lpstr>
      <vt:lpstr>Показатели публикационной активности</vt:lpstr>
      <vt:lpstr>Доступные инструменты</vt:lpstr>
      <vt:lpstr>Некорректная аффилиация автора  с ТГПУ им. Л.Н. Толстого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найти и не потеряться: научные информационные ресурсы как среда обитания.</dc:title>
  <dc:creator>Yulia</dc:creator>
  <cp:lastModifiedBy>Иванова</cp:lastModifiedBy>
  <cp:revision>30</cp:revision>
  <dcterms:created xsi:type="dcterms:W3CDTF">2015-02-24T19:41:39Z</dcterms:created>
  <dcterms:modified xsi:type="dcterms:W3CDTF">2026-04-29T14:38:03Z</dcterms:modified>
</cp:coreProperties>
</file>