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301" r:id="rId3"/>
    <p:sldId id="293" r:id="rId4"/>
    <p:sldId id="259" r:id="rId5"/>
    <p:sldId id="258" r:id="rId6"/>
    <p:sldId id="302" r:id="rId7"/>
    <p:sldId id="260" r:id="rId8"/>
    <p:sldId id="261" r:id="rId9"/>
    <p:sldId id="292" r:id="rId10"/>
    <p:sldId id="291" r:id="rId11"/>
    <p:sldId id="289" r:id="rId12"/>
    <p:sldId id="290" r:id="rId13"/>
    <p:sldId id="269" r:id="rId14"/>
    <p:sldId id="272" r:id="rId15"/>
    <p:sldId id="270" r:id="rId16"/>
    <p:sldId id="271" r:id="rId17"/>
    <p:sldId id="273" r:id="rId18"/>
    <p:sldId id="274" r:id="rId19"/>
    <p:sldId id="298" r:id="rId20"/>
    <p:sldId id="299" r:id="rId21"/>
    <p:sldId id="300" r:id="rId22"/>
    <p:sldId id="287" r:id="rId23"/>
    <p:sldId id="286" r:id="rId24"/>
    <p:sldId id="288" r:id="rId25"/>
    <p:sldId id="262" r:id="rId26"/>
    <p:sldId id="275" r:id="rId27"/>
    <p:sldId id="276" r:id="rId28"/>
    <p:sldId id="277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32DA3-AE35-4638-9279-CCBAA608F382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BF27C-9545-483D-91F2-52FF955BBC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14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>
            <a:extLst>
              <a:ext uri="{FF2B5EF4-FFF2-40B4-BE49-F238E27FC236}">
                <a16:creationId xmlns:a16="http://schemas.microsoft.com/office/drawing/2014/main" id="{D0C8227F-6044-48E9-B84F-AFB48913E6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>
            <a:extLst>
              <a:ext uri="{FF2B5EF4-FFF2-40B4-BE49-F238E27FC236}">
                <a16:creationId xmlns:a16="http://schemas.microsoft.com/office/drawing/2014/main" id="{5DD5AF2B-A1C0-4B08-AB18-31B5C5DC9B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15364" name="Номер слайда 3">
            <a:extLst>
              <a:ext uri="{FF2B5EF4-FFF2-40B4-BE49-F238E27FC236}">
                <a16:creationId xmlns:a16="http://schemas.microsoft.com/office/drawing/2014/main" id="{07B98FEE-B13B-4B68-9D69-09DECECA92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31350BD-AAA4-4E22-B7F1-1A09140998A0}" type="slidenum">
              <a:rPr lang="ru-RU" altLang="ru-RU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7865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>
            <a:extLst>
              <a:ext uri="{FF2B5EF4-FFF2-40B4-BE49-F238E27FC236}">
                <a16:creationId xmlns:a16="http://schemas.microsoft.com/office/drawing/2014/main" id="{F2FE3602-CA7B-4054-B20D-9736A58B5F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>
            <a:extLst>
              <a:ext uri="{FF2B5EF4-FFF2-40B4-BE49-F238E27FC236}">
                <a16:creationId xmlns:a16="http://schemas.microsoft.com/office/drawing/2014/main" id="{8A8035CC-5C4E-4E44-9EC0-95C2318356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ru-RU"/>
              <a:t>federative search</a:t>
            </a:r>
            <a:r>
              <a:rPr lang="ru-RU" altLang="ru-RU"/>
              <a:t> – распределенный поиск</a:t>
            </a:r>
          </a:p>
        </p:txBody>
      </p:sp>
      <p:sp>
        <p:nvSpPr>
          <p:cNvPr id="18436" name="Номер слайда 3">
            <a:extLst>
              <a:ext uri="{FF2B5EF4-FFF2-40B4-BE49-F238E27FC236}">
                <a16:creationId xmlns:a16="http://schemas.microsoft.com/office/drawing/2014/main" id="{83D358DB-864C-436D-A8FC-A715E86BA7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7F6AD49-935A-43F2-A9FB-4B8C69E0BDF1}" type="slidenum">
              <a:rPr lang="ru-RU" altLang="ru-RU">
                <a:cs typeface="Arial" panose="020B0604020202020204" pitchFamily="34" charset="0"/>
              </a:rPr>
              <a:pPr/>
              <a:t>10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96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4D6E8E-5064-4DAB-B1D0-2DB266AEF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E3F29B-6E5F-4190-BC5A-760B3CCC1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AB7E0C-4A5E-447E-B262-D0128F776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2BF95F-7D19-40B2-B3C2-5F0907038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1A5857-C5B4-44B4-A122-B35B8B4B3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1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4CA033-BD65-4664-A8DC-8D4AB1F1E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98496B-7D29-4638-8370-97715F65F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44A8B8-A086-4A85-B6C7-C8151810A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85661D-D5CD-4110-9E2E-F42685CF0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BB76C0-E08F-441B-BFD8-F4F325CE4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11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3351C1-5C24-466C-9F56-040AB7A7FC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037403-3441-4C92-B251-BC15024E2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D1AFF9-15C1-4472-BDC0-FC020CFE0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A60C6F-2E8A-4FFE-989A-5B03D2C3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DB27A-635C-475D-A82C-DC2D26A8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971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6939" y="1756917"/>
            <a:ext cx="4975860" cy="4134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1828" y="1773682"/>
            <a:ext cx="4811395" cy="4284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508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7E6FF-6305-4BAC-B7DB-3E3B7495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D67224-5DEB-4B34-95C1-49B7FBE27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239331-81D1-4180-A1F8-62AC3828B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5AA4C0-31C2-471A-A8B5-E5E46D40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88C42D-0C1D-449F-8A1F-311903C6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92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967367-87C3-4856-A5D7-B578CB3B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C3CCC8-E92E-4DC2-95BA-F904F4591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75C489-0FDE-430A-A210-0A1408134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5CB6E8-3B9B-4A95-863F-5F0A0EB7A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F7D2C0-AFFD-4614-A272-E5AA2A1BB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64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C07D59-6E03-46C3-AD07-6931C78B7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A009FD-FD27-4899-AB6E-105FD2A667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F46820-9770-42F8-B115-143F21FA1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4504FA-62E7-4BC9-8D6F-4FAE8600B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32A261-2978-4BAA-AFDF-FF9F3BAAC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752769-FA56-40FE-AF87-CAA96EBAB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26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477DFA-E39E-4732-BD39-2A40A921C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C4C9E7-3E43-44F6-BAF7-D8F3C91FF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DDBCF0-EE38-4F9F-B821-2BAF2DB07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B4BFC22-3D37-40DA-A006-E16AE9BA93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E209BE8-E012-4744-B8E0-6F7A98C74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0269573-C104-44A0-9327-8F17FBF89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8F6FC7-40A5-4B3C-9C7F-8DA8D88DF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72197B5-5A35-4F54-8D05-8B9EE38B4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677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F5C7A-072A-4321-9BFF-ADA7B2E3A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E64C38E-92CE-406F-A9B5-048A9333C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8119C3E-9DD4-4FC1-B6FB-D515A6144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CA508A2-C2C3-4AB6-96C3-67B4FBA7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966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FB866C-7798-4FA5-BD0A-24CFF2CD4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49D2B76-9BFB-46B2-BB2A-435A1732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9C1963-36C4-4E6A-B3D9-E01261A27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7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99C3C-3720-4D59-AD19-464DA2D2D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F88A02-EFF1-4833-A187-CB380FEDB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65431C-2D1A-4EC0-B3BF-E19B8AD7B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1103E-0459-45B9-8319-DEC287020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716412-283A-4219-85BE-CE2FB9F2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BAC123C-0459-4719-9DDB-1F9DE9885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79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7EA03-E66F-4AC4-85F5-5A5FF5187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2A5FFA8-1D3E-4EE9-8E37-1C3A636639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CF0A3DF-9693-484B-A75D-21A5A364B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F5B7D1-2C43-4623-8459-FBA5D014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EBB8E3-1E2C-4B67-88CF-DE465CA8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7B7B3F-F4A2-4D21-BF8B-95A48C08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96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0546B6-A511-4496-BB57-E0DF0091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BDDE07-6961-42EB-AB1A-4F47D7EF2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5FF102-03B0-412F-B416-64A68CB481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ADA96-6B32-4CEE-9627-1D864F13343D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5D95A9-BEF0-4304-A806-17C591F3F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FD7711-A733-4AD1-8179-A03556655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86525-AD00-4BC6-A61E-966B0FE63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82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52AE1701-CA73-4C75-9654-ADF8EDA6F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6950" y="2116138"/>
            <a:ext cx="7772400" cy="1096962"/>
          </a:xfrm>
        </p:spPr>
        <p:txBody>
          <a:bodyPr anchor="ctr"/>
          <a:lstStyle>
            <a:lvl1pPr algn="l" rtl="0">
              <a:defRPr sz="4400" cap="all" baseline="0"/>
            </a:lvl1pPr>
          </a:lstStyle>
          <a:p>
            <a:pPr algn="ctr">
              <a:defRPr/>
            </a:pPr>
            <a:r>
              <a:rPr lang="ru-RU" sz="2700" dirty="0">
                <a:solidFill>
                  <a:schemeClr val="accent5">
                    <a:lumMod val="50000"/>
                  </a:schemeClr>
                </a:solidFill>
              </a:rPr>
              <a:t>Система стандартов библиотечной и информационной деятельности (СИБИД)</a:t>
            </a:r>
          </a:p>
        </p:txBody>
      </p:sp>
    </p:spTree>
    <p:extLst>
      <p:ext uri="{BB962C8B-B14F-4D97-AF65-F5344CB8AC3E}">
        <p14:creationId xmlns:p14="http://schemas.microsoft.com/office/powerpoint/2010/main" val="2563674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9E66D4-FBEC-49B0-8A9A-1198D0A6B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Принципы разработки терминологических стандартов</a:t>
            </a:r>
          </a:p>
        </p:txBody>
      </p:sp>
      <p:sp>
        <p:nvSpPr>
          <p:cNvPr id="17411" name="Объект 2">
            <a:extLst>
              <a:ext uri="{FF2B5EF4-FFF2-40B4-BE49-F238E27FC236}">
                <a16:creationId xmlns:a16="http://schemas.microsoft.com/office/drawing/2014/main" id="{D537058C-A958-4090-BF1B-87BDFCAF7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2212975"/>
            <a:ext cx="7886700" cy="3043238"/>
          </a:xfrm>
        </p:spPr>
        <p:txBody>
          <a:bodyPr/>
          <a:lstStyle/>
          <a:p>
            <a:pPr>
              <a:buSzPct val="90000"/>
            </a:pPr>
            <a:r>
              <a:rPr lang="ru-RU" altLang="ru-RU" sz="2600"/>
              <a:t>Актуальность термина и его определения;</a:t>
            </a:r>
          </a:p>
          <a:p>
            <a:pPr>
              <a:buSzPct val="90000"/>
            </a:pPr>
            <a:r>
              <a:rPr lang="ru-RU" altLang="ru-RU" sz="2600"/>
              <a:t>Лингвистическая правильность: использование слов русского языка;</a:t>
            </a:r>
          </a:p>
          <a:p>
            <a:pPr>
              <a:buSzPct val="90000"/>
            </a:pPr>
            <a:r>
              <a:rPr lang="ru-RU" altLang="ru-RU" sz="2600"/>
              <a:t>Степень внедренности термина;</a:t>
            </a:r>
          </a:p>
          <a:p>
            <a:pPr>
              <a:buSzPct val="90000"/>
            </a:pPr>
            <a:r>
              <a:rPr lang="ru-RU" altLang="ru-RU" sz="2600"/>
              <a:t>Полнота охвата предметной области;</a:t>
            </a:r>
          </a:p>
          <a:p>
            <a:pPr>
              <a:buSzPct val="90000"/>
            </a:pPr>
            <a:r>
              <a:rPr lang="ru-RU" altLang="ru-RU" sz="2600"/>
              <a:t>Формирование системы понятий.</a:t>
            </a:r>
          </a:p>
        </p:txBody>
      </p:sp>
    </p:spTree>
    <p:extLst>
      <p:ext uri="{BB962C8B-B14F-4D97-AF65-F5344CB8AC3E}">
        <p14:creationId xmlns:p14="http://schemas.microsoft.com/office/powerpoint/2010/main" val="26099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>
            <a:extLst>
              <a:ext uri="{FF2B5EF4-FFF2-40B4-BE49-F238E27FC236}">
                <a16:creationId xmlns:a16="http://schemas.microsoft.com/office/drawing/2014/main" id="{24E5AB9F-73D4-4021-B67B-9E3044417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7588" y="227013"/>
            <a:ext cx="7129462" cy="969962"/>
          </a:xfrm>
        </p:spPr>
        <p:txBody>
          <a:bodyPr/>
          <a:lstStyle/>
          <a:p>
            <a:pPr>
              <a:defRPr/>
            </a:pPr>
            <a:r>
              <a:rPr lang="ru-RU" altLang="ru-RU" sz="3000" dirty="0">
                <a:solidFill>
                  <a:schemeClr val="accent5">
                    <a:lumMod val="50000"/>
                  </a:schemeClr>
                </a:solidFill>
              </a:rPr>
              <a:t>Действующие межгосударственные терминологические стандарты СИБИД</a:t>
            </a:r>
          </a:p>
        </p:txBody>
      </p:sp>
      <p:sp>
        <p:nvSpPr>
          <p:cNvPr id="19459" name="Объект 2">
            <a:extLst>
              <a:ext uri="{FF2B5EF4-FFF2-40B4-BE49-F238E27FC236}">
                <a16:creationId xmlns:a16="http://schemas.microsoft.com/office/drawing/2014/main" id="{18134604-004D-40E0-A279-1A87A8E24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1630017"/>
            <a:ext cx="10880035" cy="4346713"/>
          </a:xfrm>
        </p:spPr>
        <p:txBody>
          <a:bodyPr/>
          <a:lstStyle/>
          <a:p>
            <a:r>
              <a:rPr lang="ru-RU" altLang="ru-RU" sz="1600" i="1" dirty="0"/>
              <a:t>ГОСТ 7.0-99	Система стандартов по информации, библиотечному и издательскому делу. Информационно- библиотечная деятельность, библиография. Термины и определения.</a:t>
            </a:r>
          </a:p>
          <a:p>
            <a:r>
              <a:rPr lang="ru-RU" altLang="ru-RU" sz="1600" dirty="0"/>
              <a:t>ГОСТ 7.48-2002	Система стандартов по информации, библиотечному и издательскому делу. Консервация документов. Основные термины и определения</a:t>
            </a:r>
          </a:p>
          <a:p>
            <a:r>
              <a:rPr lang="ru-RU" altLang="ru-RU" sz="1600" i="1" dirty="0"/>
              <a:t>ГОСТ 7.60-2003	Система стандартов по информации, библиотечному и издательскому делу. Издания. Основные виды. Термины и определения</a:t>
            </a:r>
          </a:p>
          <a:p>
            <a:r>
              <a:rPr lang="ru-RU" altLang="ru-RU" sz="1600" dirty="0"/>
              <a:t>ГОСТ 7.69-95	Система стандартов по информации, библиотечному и издательскому делу. Аудиовизуальные документы. Основные термины и определения</a:t>
            </a:r>
          </a:p>
          <a:p>
            <a:r>
              <a:rPr lang="ru-RU" altLang="ru-RU" sz="1600" dirty="0"/>
              <a:t>ГОСТ 7.73-96	Система стандартов по информации, библиотечному и издательскому делу. Поиск и распространение информации. Термины и определения</a:t>
            </a:r>
          </a:p>
          <a:p>
            <a:r>
              <a:rPr lang="ru-RU" altLang="ru-RU" sz="1600" dirty="0"/>
              <a:t>ГОСТ 7.74-96	Система стандартов по информации, библиотечному и издательскому делу. Информационно-поисковые языки. Термины и определения</a:t>
            </a:r>
          </a:p>
          <a:p>
            <a:r>
              <a:rPr lang="ru-RU" altLang="ru-RU" sz="1600" i="1" dirty="0"/>
              <a:t>ГОСТ 7.76-96	Система стандартов по информации, библиотечному и издательскому делу. Комплектование фонда документов. Библиографирование. Каталогизация. Термины и определения</a:t>
            </a:r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659360E9-4A00-4CD3-BF91-A682B73F8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8904344-0941-4E0E-8E0B-8273AEAE084F}" type="slidenum">
              <a:rPr lang="ru-RU" altLang="ru-RU" sz="120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11</a:t>
            </a:fld>
            <a:endParaRPr lang="ru-RU" altLang="ru-RU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200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>
            <a:extLst>
              <a:ext uri="{FF2B5EF4-FFF2-40B4-BE49-F238E27FC236}">
                <a16:creationId xmlns:a16="http://schemas.microsoft.com/office/drawing/2014/main" id="{D1B228D4-4051-434C-8938-616879F28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altLang="ru-RU" dirty="0">
                <a:solidFill>
                  <a:schemeClr val="accent5">
                    <a:lumMod val="50000"/>
                  </a:schemeClr>
                </a:solidFill>
              </a:rPr>
              <a:t>Действующие национальные терминологические стандарты СИБИД</a:t>
            </a:r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C89C0351-9EE4-442A-B5AA-3C2114E33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9313" y="1771651"/>
            <a:ext cx="8075612" cy="406082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ru-RU" altLang="ru-RU" sz="2000" u="sng"/>
              <a:t>ГОСТ Р 7.0.3-2006</a:t>
            </a:r>
            <a:r>
              <a:rPr lang="ru-RU" altLang="ru-RU" sz="2000"/>
              <a:t>	Система стандартов по информации, библиотечному и издательскому делу. Издания. Основные элементы. Термины и определения</a:t>
            </a:r>
          </a:p>
          <a:p>
            <a:pPr>
              <a:spcBef>
                <a:spcPts val="600"/>
              </a:spcBef>
            </a:pPr>
            <a:r>
              <a:rPr lang="ru-RU" altLang="ru-RU" sz="2000" u="sng"/>
              <a:t>ГОСТ Р 7.0.8-2013</a:t>
            </a:r>
            <a:r>
              <a:rPr lang="ru-RU" altLang="ru-RU" sz="2000"/>
              <a:t>	Система стандартов по информации, библиотечному и издательскому делу. Делопроизводство и архивное дело. Термины и определения.</a:t>
            </a:r>
          </a:p>
          <a:p>
            <a:pPr>
              <a:spcBef>
                <a:spcPts val="600"/>
              </a:spcBef>
            </a:pPr>
            <a:r>
              <a:rPr lang="ru-RU" altLang="ru-RU" sz="2000" u="sng"/>
              <a:t>ГОСТ Р 7.0.94-2015</a:t>
            </a:r>
            <a:r>
              <a:rPr lang="ru-RU" altLang="ru-RU" sz="2000"/>
              <a:t>	Система стандартов по информации, библиотечному и издательскому делу. Комплектование библиотеки документами. Термины и определения</a:t>
            </a:r>
          </a:p>
          <a:p>
            <a:pPr>
              <a:spcBef>
                <a:spcPts val="600"/>
              </a:spcBef>
            </a:pPr>
            <a:r>
              <a:rPr lang="ru-RU" altLang="ru-RU" sz="2000" u="sng"/>
              <a:t>ГОСТ Р 7.0.103–2018 </a:t>
            </a:r>
            <a:r>
              <a:rPr lang="ru-RU" altLang="ru-RU" sz="2000"/>
              <a:t>Система стандартов по информации, библиотечному и издательскому делу. Библиотечно-информационное обслуживание. Термины и определения</a:t>
            </a:r>
          </a:p>
          <a:p>
            <a:pPr>
              <a:spcBef>
                <a:spcPts val="600"/>
              </a:spcBef>
            </a:pPr>
            <a:endParaRPr lang="ru-RU" altLang="ru-RU" sz="2000"/>
          </a:p>
        </p:txBody>
      </p:sp>
      <p:sp>
        <p:nvSpPr>
          <p:cNvPr id="6148" name="Номер слайда 3">
            <a:extLst>
              <a:ext uri="{FF2B5EF4-FFF2-40B4-BE49-F238E27FC236}">
                <a16:creationId xmlns:a16="http://schemas.microsoft.com/office/drawing/2014/main" id="{F7440679-FB48-423A-9F52-C42BCF130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A6D0DB9-5B93-48A1-9068-0060B9456AEF}" type="slidenum">
              <a:rPr lang="ru-RU" altLang="ru-RU" sz="120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12</a:t>
            </a:fld>
            <a:endParaRPr lang="ru-RU" altLang="ru-RU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95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0D021367-CC1C-4ECC-B28D-723A5478C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800" dirty="0">
                <a:solidFill>
                  <a:schemeClr val="accent5">
                    <a:lumMod val="50000"/>
                  </a:schemeClr>
                </a:solidFill>
              </a:rPr>
              <a:t>ГОСТ Р 7.0.94 – 2015 «Комплектование библиотеки документами. Термины и определения»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D5313682-215D-48D5-87D4-50B6FC1AD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475" y="2036763"/>
            <a:ext cx="7691438" cy="2716212"/>
          </a:xfrm>
        </p:spPr>
        <p:txBody>
          <a:bodyPr/>
          <a:lstStyle/>
          <a:p>
            <a:pPr lvl="1" eaLnBrk="1" hangingPunct="1">
              <a:buSzPct val="90000"/>
              <a:buFont typeface="Wingdings" pitchFamily="2" charset="2"/>
              <a:buChar char="Ø"/>
              <a:defRPr/>
            </a:pPr>
            <a:r>
              <a:rPr lang="ru-RU" altLang="ru-RU" sz="2600" i="1" dirty="0">
                <a:solidFill>
                  <a:schemeClr val="accent5">
                    <a:lumMod val="50000"/>
                  </a:schemeClr>
                </a:solidFill>
              </a:rPr>
              <a:t>Содержит 120 терминов;</a:t>
            </a:r>
          </a:p>
          <a:p>
            <a:pPr lvl="1" eaLnBrk="1" hangingPunct="1">
              <a:buSzPct val="90000"/>
              <a:buFont typeface="Wingdings" pitchFamily="2" charset="2"/>
              <a:buChar char="Ø"/>
              <a:defRPr/>
            </a:pPr>
            <a:r>
              <a:rPr lang="ru-RU" altLang="ru-RU" sz="2600" i="1" dirty="0">
                <a:solidFill>
                  <a:schemeClr val="accent5">
                    <a:lumMod val="50000"/>
                  </a:schemeClr>
                </a:solidFill>
              </a:rPr>
              <a:t>Указатель терминов на английском, немецком, французском языках;</a:t>
            </a:r>
          </a:p>
          <a:p>
            <a:pPr lvl="1" eaLnBrk="1" hangingPunct="1">
              <a:buSzPct val="90000"/>
              <a:buFont typeface="Wingdings" pitchFamily="2" charset="2"/>
              <a:buChar char="Ø"/>
              <a:defRPr/>
            </a:pPr>
            <a:r>
              <a:rPr lang="ru-RU" altLang="ru-RU" sz="2600" i="1" dirty="0">
                <a:solidFill>
                  <a:schemeClr val="accent5">
                    <a:lumMod val="50000"/>
                  </a:schemeClr>
                </a:solidFill>
              </a:rPr>
              <a:t>Указатель терминов на русском языке составлен по алфавитно-гнездовому принципу</a:t>
            </a:r>
            <a:r>
              <a:rPr lang="ru-RU" altLang="ru-RU" sz="2600" i="1" dirty="0"/>
              <a:t>.</a:t>
            </a:r>
          </a:p>
        </p:txBody>
      </p:sp>
      <p:sp>
        <p:nvSpPr>
          <p:cNvPr id="30724" name="Номер слайда 1">
            <a:extLst>
              <a:ext uri="{FF2B5EF4-FFF2-40B4-BE49-F238E27FC236}">
                <a16:creationId xmlns:a16="http://schemas.microsoft.com/office/drawing/2014/main" id="{11D36DCF-EA0A-4B05-AB2D-A60D288D2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54AC0A13-4C1E-4476-B1BF-CDA3FA1E89C8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13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266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C0704B-2989-402B-99CC-016B2705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0026" y="546101"/>
            <a:ext cx="7299325" cy="841375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ГОСТ Р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7.0.103─2018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. Библиотечно-информационное обслуживание. Термины и определения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E6155C-6F5E-4FBA-BFCE-F2EB15443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531938"/>
            <a:ext cx="7886700" cy="4576762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 sz="2400" dirty="0"/>
              <a:t>Содержит 90 терминов с определениями, в </a:t>
            </a:r>
            <a:r>
              <a:rPr lang="ru-RU" sz="2400" dirty="0" err="1"/>
              <a:t>т.ч</a:t>
            </a:r>
            <a:r>
              <a:rPr lang="ru-RU" sz="2400" dirty="0"/>
              <a:t>.:</a:t>
            </a:r>
          </a:p>
          <a:p>
            <a:pPr marL="0" indent="0">
              <a:buNone/>
              <a:defRPr/>
            </a:pPr>
            <a:endParaRPr lang="ru-RU" sz="2400" dirty="0"/>
          </a:p>
          <a:p>
            <a:pPr>
              <a:defRPr/>
            </a:pPr>
            <a:r>
              <a:rPr lang="ru-RU" sz="2400" dirty="0"/>
              <a:t>библиотечно-информационное обслуживание </a:t>
            </a:r>
            <a:r>
              <a:rPr lang="ru-RU" sz="2400" i="1" dirty="0"/>
              <a:t>(библиотечное обслуживание),</a:t>
            </a:r>
          </a:p>
          <a:p>
            <a:pPr>
              <a:defRPr/>
            </a:pPr>
            <a:r>
              <a:rPr lang="ru-RU" sz="2400" dirty="0"/>
              <a:t>библиотечно-информационная услуга, </a:t>
            </a:r>
          </a:p>
          <a:p>
            <a:pPr>
              <a:defRPr/>
            </a:pPr>
            <a:r>
              <a:rPr lang="ru-RU" sz="2400" dirty="0"/>
              <a:t>информационная грамотность,</a:t>
            </a:r>
          </a:p>
          <a:p>
            <a:pPr>
              <a:defRPr/>
            </a:pPr>
            <a:r>
              <a:rPr lang="ru-RU" sz="2400" dirty="0"/>
              <a:t>дистанционное обслуживание </a:t>
            </a:r>
            <a:r>
              <a:rPr lang="ru-RU" sz="2400" i="1" dirty="0"/>
              <a:t>(виртуальное обслуживание),</a:t>
            </a:r>
          </a:p>
          <a:p>
            <a:pPr>
              <a:defRPr/>
            </a:pPr>
            <a:r>
              <a:rPr lang="ru-RU" sz="2400" dirty="0"/>
              <a:t>виртуальный читальный зал </a:t>
            </a:r>
            <a:r>
              <a:rPr lang="ru-RU" sz="2400" i="1" dirty="0"/>
              <a:t>(электронный читальный зал),</a:t>
            </a:r>
          </a:p>
          <a:p>
            <a:pPr>
              <a:defRPr/>
            </a:pPr>
            <a:r>
              <a:rPr lang="ru-RU" sz="2400" dirty="0"/>
              <a:t>права доступа.</a:t>
            </a:r>
          </a:p>
        </p:txBody>
      </p:sp>
      <p:sp>
        <p:nvSpPr>
          <p:cNvPr id="36868" name="Номер слайда 3">
            <a:extLst>
              <a:ext uri="{FF2B5EF4-FFF2-40B4-BE49-F238E27FC236}">
                <a16:creationId xmlns:a16="http://schemas.microsoft.com/office/drawing/2014/main" id="{8443081C-3DD1-4E1C-9A9E-A2F03539D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BAEBDAB8-24E3-42F3-B24A-5247A95ACDA8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14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160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95B8399-1A25-4045-A85B-B4DC1E13B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500" y="263525"/>
            <a:ext cx="7861300" cy="9921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2800" dirty="0">
                <a:solidFill>
                  <a:schemeClr val="accent5">
                    <a:lumMod val="50000"/>
                  </a:schemeClr>
                </a:solidFill>
              </a:rPr>
              <a:t>Обновление определений </a:t>
            </a:r>
            <a:br>
              <a:rPr lang="ru-RU" altLang="ru-RU" sz="28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altLang="ru-RU" sz="2800" dirty="0">
                <a:solidFill>
                  <a:schemeClr val="accent5">
                    <a:lumMod val="50000"/>
                  </a:schemeClr>
                </a:solidFill>
              </a:rPr>
              <a:t>в </a:t>
            </a:r>
            <a:r>
              <a:rPr lang="ru-RU" altLang="ru-RU" sz="2400" dirty="0">
                <a:solidFill>
                  <a:schemeClr val="accent5">
                    <a:lumMod val="50000"/>
                  </a:schemeClr>
                </a:solidFill>
              </a:rPr>
              <a:t>ГОСТ Р 7.0.94 – 2015 «Комплектование библиотеки документами. Термины и определения»(1)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23AA6-18D7-4080-BC11-09BC03D03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2281238"/>
            <a:ext cx="7886700" cy="2933700"/>
          </a:xfrm>
        </p:spPr>
        <p:txBody>
          <a:bodyPr/>
          <a:lstStyle/>
          <a:p>
            <a:pPr>
              <a:defRPr/>
            </a:pPr>
            <a:r>
              <a:rPr lang="ru-RU" u="sng" dirty="0"/>
              <a:t>комплектование:  </a:t>
            </a:r>
            <a:r>
              <a:rPr lang="ru-RU" dirty="0"/>
              <a:t>Совокупность последовательных и взаимосвязанных действий, направленных на выявление, оценку, отбор, заказ и приобретение документов в фонд или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приобретение прав доступа к ним</a:t>
            </a:r>
            <a:r>
              <a:rPr lang="ru-RU" dirty="0"/>
              <a:t>.</a:t>
            </a:r>
          </a:p>
        </p:txBody>
      </p:sp>
      <p:sp>
        <p:nvSpPr>
          <p:cNvPr id="31748" name="Номер слайда 1">
            <a:extLst>
              <a:ext uri="{FF2B5EF4-FFF2-40B4-BE49-F238E27FC236}">
                <a16:creationId xmlns:a16="http://schemas.microsoft.com/office/drawing/2014/main" id="{AA9E70BB-8E2C-4B7E-9C10-B5E44005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7CFD0EAF-3C5C-472D-BBE4-412344830A47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15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938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D48F5-7E50-405E-B01B-C2453708F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600" dirty="0">
                <a:solidFill>
                  <a:schemeClr val="accent5">
                    <a:lumMod val="50000"/>
                  </a:schemeClr>
                </a:solidFill>
              </a:rPr>
              <a:t>ГОСТ Р 7.0.94 – 2015 </a:t>
            </a:r>
            <a:br>
              <a:rPr lang="ru-RU" sz="26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«Национальная» терминология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D15921AD-CFDE-4645-AADA-FA7448DAB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892300"/>
            <a:ext cx="7886700" cy="3898900"/>
          </a:xfrm>
        </p:spPr>
        <p:txBody>
          <a:bodyPr/>
          <a:lstStyle/>
          <a:p>
            <a:pPr eaLnBrk="1" hangingPunct="1"/>
            <a:r>
              <a:rPr lang="ru-RU" altLang="ru-RU" sz="2400" u="sng"/>
              <a:t>госзакупка документов: </a:t>
            </a:r>
            <a:r>
              <a:rPr lang="ru-RU" altLang="ru-RU" sz="2400"/>
              <a:t>Приобретение документов или прав доступа к ним электронных ресурсов в соответствии с законодательно установленными конкурсными процедурами закупок товаров и услуг (котировка, электронный аукцион, конкурс и т.д.).</a:t>
            </a:r>
          </a:p>
          <a:p>
            <a:pPr eaLnBrk="1" hangingPunct="1"/>
            <a:r>
              <a:rPr lang="ru-RU" altLang="ru-RU" sz="2400" u="sng"/>
              <a:t>выявление поставщика: </a:t>
            </a:r>
            <a:r>
              <a:rPr lang="ru-RU" altLang="ru-RU" sz="2400"/>
              <a:t>Определение на основании конкурсных процедур или непосредственный выбор организации, учреждения или физических лиц, с помощью которых будет осуществляется поступление документов в библиотеку и в информационный центр.</a:t>
            </a:r>
          </a:p>
        </p:txBody>
      </p:sp>
      <p:sp>
        <p:nvSpPr>
          <p:cNvPr id="34820" name="Slide Number Placeholder 2">
            <a:extLst>
              <a:ext uri="{FF2B5EF4-FFF2-40B4-BE49-F238E27FC236}">
                <a16:creationId xmlns:a16="http://schemas.microsoft.com/office/drawing/2014/main" id="{1ACC71D0-6EB7-4693-8DA0-C53AB23A7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89921BEA-0E18-4FF2-8AE2-EA3BC9F0EFE7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16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900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685E-2A1A-4E5D-9709-379926F2F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1" y="249238"/>
            <a:ext cx="8245475" cy="100330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altLang="ru-RU" sz="2800" dirty="0"/>
            </a:br>
            <a:br>
              <a:rPr lang="ru-RU" altLang="ru-RU" sz="2800" dirty="0"/>
            </a:br>
            <a:br>
              <a:rPr lang="ru-RU" altLang="ru-RU" sz="2800" dirty="0"/>
            </a:br>
            <a:r>
              <a:rPr lang="ru-RU" altLang="ru-RU" sz="2700" dirty="0"/>
              <a:t>Система понятий </a:t>
            </a:r>
            <a:br>
              <a:rPr lang="ru-RU" altLang="ru-RU" sz="2700" dirty="0"/>
            </a:br>
            <a:r>
              <a:rPr lang="en-US" sz="2700" dirty="0"/>
              <a:t>ГОСТ Р</a:t>
            </a:r>
            <a:r>
              <a:rPr lang="ru-RU" sz="2700" dirty="0"/>
              <a:t> </a:t>
            </a:r>
            <a:r>
              <a:rPr lang="en-US" sz="2700" dirty="0"/>
              <a:t>7.0.103─2018</a:t>
            </a:r>
            <a:r>
              <a:rPr lang="ru-RU" sz="2700" dirty="0"/>
              <a:t>. Библиотечно-информационное обслуживание. Термины и определения </a:t>
            </a:r>
            <a:br>
              <a:rPr lang="ru-RU" sz="2700" dirty="0"/>
            </a:br>
            <a:br>
              <a:rPr lang="ru-RU" sz="2200" dirty="0"/>
            </a:br>
            <a:br>
              <a:rPr lang="ru-RU" sz="2700" dirty="0"/>
            </a:br>
            <a:endParaRPr lang="ru-RU" sz="2700" dirty="0"/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9954EFB9-FED9-426E-8A44-E8E7A6917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773238"/>
            <a:ext cx="7886700" cy="4297362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ПОЛЬЗОВАТЕЛЬ</a:t>
            </a:r>
            <a:endParaRPr lang="ru-RU" alt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ru-RU" altLang="ru-RU" sz="2400" dirty="0"/>
              <a:t>Зарегистрированный пользователь;</a:t>
            </a:r>
          </a:p>
          <a:p>
            <a:pPr>
              <a:defRPr/>
            </a:pPr>
            <a:r>
              <a:rPr lang="ru-RU" altLang="ru-RU" sz="2400" dirty="0"/>
              <a:t>Незарегистрированный пользователь;</a:t>
            </a:r>
          </a:p>
          <a:p>
            <a:pPr>
              <a:defRPr/>
            </a:pPr>
            <a:r>
              <a:rPr lang="ru-RU" altLang="ru-RU" sz="2400" dirty="0"/>
              <a:t>Промежуточный пользователь;</a:t>
            </a:r>
          </a:p>
          <a:p>
            <a:pPr>
              <a:defRPr/>
            </a:pPr>
            <a:r>
              <a:rPr lang="ru-RU" altLang="ru-RU" sz="2400" dirty="0"/>
              <a:t>Конечный пользователь;</a:t>
            </a:r>
          </a:p>
          <a:p>
            <a:pPr>
              <a:defRPr/>
            </a:pPr>
            <a:r>
              <a:rPr lang="ru-RU" altLang="ru-RU" sz="2400" dirty="0"/>
              <a:t>Удаленный пользователь;</a:t>
            </a:r>
          </a:p>
          <a:p>
            <a:pPr>
              <a:defRPr/>
            </a:pPr>
            <a:r>
              <a:rPr lang="ru-RU" altLang="ru-RU" sz="2400" dirty="0"/>
              <a:t>Посещение:</a:t>
            </a:r>
          </a:p>
          <a:p>
            <a:pPr lvl="1">
              <a:defRPr/>
            </a:pPr>
            <a:r>
              <a:rPr lang="ru-RU" altLang="ru-RU" dirty="0"/>
              <a:t>виртуальное посещение</a:t>
            </a:r>
          </a:p>
          <a:p>
            <a:pPr>
              <a:defRPr/>
            </a:pPr>
            <a:r>
              <a:rPr lang="ru-RU" altLang="ru-RU" sz="2400" dirty="0"/>
              <a:t>Читательский билет - </a:t>
            </a:r>
            <a:r>
              <a:rPr lang="ru-RU" altLang="ru-RU" sz="2400" i="1" dirty="0"/>
              <a:t>синоним: идентификационная карта пользователя</a:t>
            </a: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423DEBCC-775D-4129-A514-E9F50CA2D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45E86D8-13E7-4B21-8BE4-4E02159F6307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17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096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>
            <a:extLst>
              <a:ext uri="{FF2B5EF4-FFF2-40B4-BE49-F238E27FC236}">
                <a16:creationId xmlns:a16="http://schemas.microsoft.com/office/drawing/2014/main" id="{AEB6938E-A5DC-495B-B09A-810903F8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0026" y="261938"/>
            <a:ext cx="7299325" cy="9509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ru-RU" altLang="ru-RU" sz="27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altLang="ru-RU" sz="2700" dirty="0">
                <a:solidFill>
                  <a:schemeClr val="accent5">
                    <a:lumMod val="50000"/>
                  </a:schemeClr>
                </a:solidFill>
              </a:rPr>
              <a:t>Термины и определения</a:t>
            </a:r>
            <a:r>
              <a:rPr lang="en-US" altLang="ru-RU" sz="27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altLang="ru-RU" sz="2700" dirty="0">
                <a:solidFill>
                  <a:schemeClr val="accent5">
                    <a:lumMod val="50000"/>
                  </a:schemeClr>
                </a:solidFill>
              </a:rPr>
              <a:t>технологических стандартов</a:t>
            </a:r>
            <a:br>
              <a:rPr lang="ru-RU" altLang="ru-RU" sz="27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</a:rPr>
              <a:t>ГОСТ Р 7.0.96-2016 «Электронные библиотеки. Основные виды. Структура. Технология формирования»</a:t>
            </a:r>
            <a:br>
              <a:rPr lang="ru-RU" altLang="ru-RU" sz="2000" dirty="0">
                <a:solidFill>
                  <a:schemeClr val="accent5">
                    <a:lumMod val="50000"/>
                  </a:schemeClr>
                </a:solidFill>
              </a:rPr>
            </a:br>
            <a:endParaRPr lang="ru-RU" alt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6083" name="Объект 2">
            <a:extLst>
              <a:ext uri="{FF2B5EF4-FFF2-40B4-BE49-F238E27FC236}">
                <a16:creationId xmlns:a16="http://schemas.microsoft.com/office/drawing/2014/main" id="{7C24DF58-D2E0-422A-A701-7AACD6BEB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ct val="0"/>
              </a:spcBef>
              <a:buNone/>
              <a:tabLst>
                <a:tab pos="466725" algn="l"/>
              </a:tabLst>
              <a:defRPr/>
            </a:pPr>
            <a:r>
              <a:rPr lang="ru-RU" altLang="ru-RU" sz="2200" u="sng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</a:rPr>
              <a:t>Электронная библиотека </a:t>
            </a:r>
            <a:r>
              <a:rPr lang="ru-RU" altLang="ru-RU" sz="2200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</a:rPr>
              <a:t>- информационная система, предназначенная для организации и хранения упорядоченного фонда электронных объектов, и обеспечения доступа к ним с помощью единых средств навигации и поиска. </a:t>
            </a:r>
          </a:p>
        </p:txBody>
      </p:sp>
      <p:sp>
        <p:nvSpPr>
          <p:cNvPr id="46084" name="Номер слайда 3">
            <a:extLst>
              <a:ext uri="{FF2B5EF4-FFF2-40B4-BE49-F238E27FC236}">
                <a16:creationId xmlns:a16="http://schemas.microsoft.com/office/drawing/2014/main" id="{51090C9B-AEAD-4EB4-B66B-B69D67BC4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30C9F97-2C63-4B29-9A59-9828342EF3C0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18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0BA0D2F-A45F-4C35-A5E2-09697E29AB06}"/>
              </a:ext>
            </a:extLst>
          </p:cNvPr>
          <p:cNvSpPr/>
          <p:nvPr/>
        </p:nvSpPr>
        <p:spPr>
          <a:xfrm>
            <a:off x="2243139" y="4002089"/>
            <a:ext cx="7704137" cy="1444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Clr>
                <a:schemeClr val="tx2">
                  <a:lumMod val="50000"/>
                </a:schemeClr>
              </a:buClr>
              <a:buSzPct val="90000"/>
              <a:tabLst>
                <a:tab pos="467995" algn="l"/>
              </a:tabLst>
              <a:defRPr/>
            </a:pPr>
            <a:r>
              <a:rPr lang="ru-RU" sz="2200" u="sng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</a:rPr>
              <a:t>Оператор электронной библиотеки - </a:t>
            </a:r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</a:rPr>
              <a:t>гражданин или юридическое лицо, осуществляющие деятельность по эксплуатации информационной системы, в том числе по обработке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3186813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5AA7D-755A-4165-83AB-6219B85522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4001" y="104776"/>
            <a:ext cx="7299325" cy="784225"/>
          </a:xfrm>
        </p:spPr>
        <p:txBody>
          <a:bodyPr/>
          <a:lstStyle/>
          <a:p>
            <a:pPr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Формирование системы терминов для стандарта «Библиотечно-информационная деятельность»</a:t>
            </a: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162C4868-425A-4E04-A3D9-B5693852DCBC}"/>
              </a:ext>
            </a:extLst>
          </p:cNvPr>
          <p:cNvCxnSpPr/>
          <p:nvPr/>
        </p:nvCxnSpPr>
        <p:spPr>
          <a:xfrm>
            <a:off x="4951413" y="1990725"/>
            <a:ext cx="0" cy="360045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75485D1A-A320-40A2-BAC1-6848B7E7EEC7}"/>
              </a:ext>
            </a:extLst>
          </p:cNvPr>
          <p:cNvCxnSpPr/>
          <p:nvPr/>
        </p:nvCxnSpPr>
        <p:spPr>
          <a:xfrm>
            <a:off x="7904163" y="1990725"/>
            <a:ext cx="0" cy="360045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653" name="Группа 3">
            <a:extLst>
              <a:ext uri="{FF2B5EF4-FFF2-40B4-BE49-F238E27FC236}">
                <a16:creationId xmlns:a16="http://schemas.microsoft.com/office/drawing/2014/main" id="{1709BA46-B8ED-47E4-B29C-50442F03BBAE}"/>
              </a:ext>
            </a:extLst>
          </p:cNvPr>
          <p:cNvGrpSpPr>
            <a:grpSpLocks/>
          </p:cNvGrpSpPr>
          <p:nvPr/>
        </p:nvGrpSpPr>
        <p:grpSpPr bwMode="auto">
          <a:xfrm>
            <a:off x="2028826" y="909639"/>
            <a:ext cx="8577263" cy="5038725"/>
            <a:chOff x="463550" y="1220788"/>
            <a:chExt cx="8577263" cy="5168900"/>
          </a:xfrm>
        </p:grpSpPr>
        <p:sp>
          <p:nvSpPr>
            <p:cNvPr id="3" name="Скругленный прямоугольник 2">
              <a:extLst>
                <a:ext uri="{FF2B5EF4-FFF2-40B4-BE49-F238E27FC236}">
                  <a16:creationId xmlns:a16="http://schemas.microsoft.com/office/drawing/2014/main" id="{12AC6C38-B3C1-4E47-9EED-856E179E884A}"/>
                </a:ext>
              </a:extLst>
            </p:cNvPr>
            <p:cNvSpPr/>
            <p:nvPr/>
          </p:nvSpPr>
          <p:spPr>
            <a:xfrm>
              <a:off x="2411413" y="1220788"/>
              <a:ext cx="4681537" cy="79145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БИБЛИОТЕЧНО-ИНФОРМАЦИОННАЯ ДЕЯТЕЛЬНОСТЬ</a:t>
              </a:r>
            </a:p>
          </p:txBody>
        </p:sp>
        <p:grpSp>
          <p:nvGrpSpPr>
            <p:cNvPr id="27655" name="Группа 4">
              <a:extLst>
                <a:ext uri="{FF2B5EF4-FFF2-40B4-BE49-F238E27FC236}">
                  <a16:creationId xmlns:a16="http://schemas.microsoft.com/office/drawing/2014/main" id="{DB09193D-226D-4665-AB46-AD72D3B70F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550" y="2414588"/>
              <a:ext cx="8577263" cy="3975100"/>
              <a:chOff x="457200" y="2514600"/>
              <a:chExt cx="8577263" cy="3975100"/>
            </a:xfrm>
          </p:grpSpPr>
          <p:grpSp>
            <p:nvGrpSpPr>
              <p:cNvPr id="27661" name="Группа 26">
                <a:extLst>
                  <a:ext uri="{FF2B5EF4-FFF2-40B4-BE49-F238E27FC236}">
                    <a16:creationId xmlns:a16="http://schemas.microsoft.com/office/drawing/2014/main" id="{3BCDB76F-8F3F-4B9B-A01E-ED12170B59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7200" y="2514600"/>
                <a:ext cx="2674938" cy="3975100"/>
                <a:chOff x="457200" y="2513852"/>
                <a:chExt cx="2674640" cy="3975272"/>
              </a:xfrm>
            </p:grpSpPr>
            <p:sp>
              <p:nvSpPr>
                <p:cNvPr id="6" name="Скругленный прямоугольник 5">
                  <a:extLst>
                    <a:ext uri="{FF2B5EF4-FFF2-40B4-BE49-F238E27FC236}">
                      <a16:creationId xmlns:a16="http://schemas.microsoft.com/office/drawing/2014/main" id="{88CE9030-5CCD-45EF-B6D9-75EADCC39D9F}"/>
                    </a:ext>
                  </a:extLst>
                </p:cNvPr>
                <p:cNvSpPr/>
                <p:nvPr/>
              </p:nvSpPr>
              <p:spPr>
                <a:xfrm>
                  <a:off x="457200" y="2513751"/>
                  <a:ext cx="2674640" cy="791492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ГОСТ Р 7.0.94-2015 </a:t>
                  </a:r>
                  <a:r>
                    <a:rPr 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Комплектование библиотеки документами</a:t>
                  </a:r>
                </a:p>
              </p:txBody>
            </p:sp>
            <p:sp>
              <p:nvSpPr>
                <p:cNvPr id="7" name="Скругленный прямоугольник 6">
                  <a:extLst>
                    <a:ext uri="{FF2B5EF4-FFF2-40B4-BE49-F238E27FC236}">
                      <a16:creationId xmlns:a16="http://schemas.microsoft.com/office/drawing/2014/main" id="{CC565EFD-7C26-47C1-B5EC-FFDC2200DD14}"/>
                    </a:ext>
                  </a:extLst>
                </p:cNvPr>
                <p:cNvSpPr/>
                <p:nvPr/>
              </p:nvSpPr>
              <p:spPr>
                <a:xfrm>
                  <a:off x="474661" y="3472988"/>
                  <a:ext cx="2639718" cy="934807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ГОСТ 7.0-99 </a:t>
                  </a:r>
                  <a:r>
                    <a:rPr 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Информационно-библиотечная деятельность, библиография</a:t>
                  </a:r>
                </a:p>
              </p:txBody>
            </p:sp>
            <p:sp>
              <p:nvSpPr>
                <p:cNvPr id="8" name="Скругленный прямоугольник 7">
                  <a:extLst>
                    <a:ext uri="{FF2B5EF4-FFF2-40B4-BE49-F238E27FC236}">
                      <a16:creationId xmlns:a16="http://schemas.microsoft.com/office/drawing/2014/main" id="{5453BDC3-E799-49A1-B636-0E31FE506A2F}"/>
                    </a:ext>
                  </a:extLst>
                </p:cNvPr>
                <p:cNvSpPr/>
                <p:nvPr/>
              </p:nvSpPr>
              <p:spPr>
                <a:xfrm>
                  <a:off x="474661" y="4508767"/>
                  <a:ext cx="2639718" cy="1086265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ГОСТ 7.76-96</a:t>
                  </a:r>
                </a:p>
                <a:p>
                  <a:pPr algn="ctr">
                    <a:defRPr/>
                  </a:pPr>
                  <a:r>
                    <a:rPr 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Комплектование фонда документов. Библиографирование. Каталогизация</a:t>
                  </a:r>
                </a:p>
              </p:txBody>
            </p:sp>
            <p:sp>
              <p:nvSpPr>
                <p:cNvPr id="9" name="Скругленный прямоугольник 8">
                  <a:extLst>
                    <a:ext uri="{FF2B5EF4-FFF2-40B4-BE49-F238E27FC236}">
                      <a16:creationId xmlns:a16="http://schemas.microsoft.com/office/drawing/2014/main" id="{EA969D75-739C-4FCE-9D54-6484CFF3DDE8}"/>
                    </a:ext>
                  </a:extLst>
                </p:cNvPr>
                <p:cNvSpPr/>
                <p:nvPr/>
              </p:nvSpPr>
              <p:spPr>
                <a:xfrm>
                  <a:off x="490534" y="5697632"/>
                  <a:ext cx="2607971" cy="791492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ГОСТ Р 7.0.96-2016</a:t>
                  </a:r>
                </a:p>
                <a:p>
                  <a:pPr algn="ctr">
                    <a:defRPr/>
                  </a:pPr>
                  <a:r>
                    <a:rPr 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Электронные библиотеки. Основные виды</a:t>
                  </a:r>
                </a:p>
              </p:txBody>
            </p:sp>
          </p:grpSp>
          <p:grpSp>
            <p:nvGrpSpPr>
              <p:cNvPr id="27662" name="Группа 27">
                <a:extLst>
                  <a:ext uri="{FF2B5EF4-FFF2-40B4-BE49-F238E27FC236}">
                    <a16:creationId xmlns:a16="http://schemas.microsoft.com/office/drawing/2014/main" id="{20788946-23AD-40A1-B197-5CF2620BE5C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43325" y="2514600"/>
                <a:ext cx="2447925" cy="3975100"/>
                <a:chOff x="3742840" y="2513852"/>
                <a:chExt cx="2448271" cy="3975272"/>
              </a:xfrm>
            </p:grpSpPr>
            <p:sp>
              <p:nvSpPr>
                <p:cNvPr id="14" name="Скругленный прямоугольник 13">
                  <a:extLst>
                    <a:ext uri="{FF2B5EF4-FFF2-40B4-BE49-F238E27FC236}">
                      <a16:creationId xmlns:a16="http://schemas.microsoft.com/office/drawing/2014/main" id="{6E08076A-0AEB-4132-9ABE-80E5C88B0E6A}"/>
                    </a:ext>
                  </a:extLst>
                </p:cNvPr>
                <p:cNvSpPr/>
                <p:nvPr/>
              </p:nvSpPr>
              <p:spPr>
                <a:xfrm>
                  <a:off x="3746015" y="2513751"/>
                  <a:ext cx="2441920" cy="791492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ISO</a:t>
                  </a:r>
                  <a:r>
                    <a:rPr 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5127:2017 </a:t>
                  </a:r>
                  <a:r>
                    <a:rPr 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Основные понятия и словарь</a:t>
                  </a:r>
                </a:p>
              </p:txBody>
            </p:sp>
            <p:sp>
              <p:nvSpPr>
                <p:cNvPr id="16" name="Скругленный прямоугольник 15">
                  <a:extLst>
                    <a:ext uri="{FF2B5EF4-FFF2-40B4-BE49-F238E27FC236}">
                      <a16:creationId xmlns:a16="http://schemas.microsoft.com/office/drawing/2014/main" id="{3C9FAEFE-3584-4C3A-B8CB-E0F7CF7626ED}"/>
                    </a:ext>
                  </a:extLst>
                </p:cNvPr>
                <p:cNvSpPr/>
                <p:nvPr/>
              </p:nvSpPr>
              <p:spPr>
                <a:xfrm>
                  <a:off x="3760305" y="3544645"/>
                  <a:ext cx="2413341" cy="791492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alt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ISO 2789:2013</a:t>
                  </a:r>
                  <a:r>
                    <a:rPr lang="ru-RU" alt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ru-RU" alt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Международная библиотечная статистика </a:t>
                  </a:r>
                  <a:r>
                    <a:rPr lang="en-US" alt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endParaRPr lang="ru-RU" sz="1400" dirty="0">
                    <a:solidFill>
                      <a:schemeClr val="accent5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1" name="Скругленный прямоугольник 20">
                  <a:extLst>
                    <a:ext uri="{FF2B5EF4-FFF2-40B4-BE49-F238E27FC236}">
                      <a16:creationId xmlns:a16="http://schemas.microsoft.com/office/drawing/2014/main" id="{00E487E8-D78E-43F4-A4C4-40C1B5CAE8F7}"/>
                    </a:ext>
                  </a:extLst>
                </p:cNvPr>
                <p:cNvSpPr/>
                <p:nvPr/>
              </p:nvSpPr>
              <p:spPr>
                <a:xfrm>
                  <a:off x="3742840" y="4655339"/>
                  <a:ext cx="2448271" cy="793120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ISO 11620:2014</a:t>
                  </a:r>
                  <a:r>
                    <a:rPr 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Показатели эффективности деятельности библиотеки </a:t>
                  </a:r>
                </a:p>
              </p:txBody>
            </p:sp>
            <p:sp>
              <p:nvSpPr>
                <p:cNvPr id="24" name="Скругленный прямоугольник 23">
                  <a:extLst>
                    <a:ext uri="{FF2B5EF4-FFF2-40B4-BE49-F238E27FC236}">
                      <a16:creationId xmlns:a16="http://schemas.microsoft.com/office/drawing/2014/main" id="{0ED7587D-91A9-4A49-B2F7-457755D24BBC}"/>
                    </a:ext>
                  </a:extLst>
                </p:cNvPr>
                <p:cNvSpPr/>
                <p:nvPr/>
              </p:nvSpPr>
              <p:spPr>
                <a:xfrm>
                  <a:off x="3742840" y="5697632"/>
                  <a:ext cx="2448271" cy="791492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ISO 16439:2014</a:t>
                  </a:r>
                  <a:r>
                    <a:rPr lang="ru-RU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Методика проведения оценки влияния библиотек</a:t>
                  </a:r>
                </a:p>
              </p:txBody>
            </p:sp>
          </p:grpSp>
          <p:grpSp>
            <p:nvGrpSpPr>
              <p:cNvPr id="27663" name="Группа 28">
                <a:extLst>
                  <a:ext uri="{FF2B5EF4-FFF2-40B4-BE49-F238E27FC236}">
                    <a16:creationId xmlns:a16="http://schemas.microsoft.com/office/drawing/2014/main" id="{225F629F-9A16-4EE9-8C09-83C5BB4942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91300" y="2514600"/>
                <a:ext cx="2443163" cy="1820863"/>
                <a:chOff x="6590947" y="2513852"/>
                <a:chExt cx="2442822" cy="1821847"/>
              </a:xfrm>
            </p:grpSpPr>
            <p:sp>
              <p:nvSpPr>
                <p:cNvPr id="25" name="Скругленный прямоугольник 24">
                  <a:extLst>
                    <a:ext uri="{FF2B5EF4-FFF2-40B4-BE49-F238E27FC236}">
                      <a16:creationId xmlns:a16="http://schemas.microsoft.com/office/drawing/2014/main" id="{0233F467-0960-4BB0-983D-0ECE8D2767C1}"/>
                    </a:ext>
                  </a:extLst>
                </p:cNvPr>
                <p:cNvSpPr/>
                <p:nvPr/>
              </p:nvSpPr>
              <p:spPr>
                <a:xfrm>
                  <a:off x="6590947" y="2513751"/>
                  <a:ext cx="2442822" cy="791885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1400" dirty="0">
                      <a:solidFill>
                        <a:schemeClr val="tx2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Термины, отсутствующие в стандартах</a:t>
                  </a:r>
                </a:p>
              </p:txBody>
            </p:sp>
            <p:sp>
              <p:nvSpPr>
                <p:cNvPr id="26" name="Скругленный прямоугольник 25">
                  <a:extLst>
                    <a:ext uri="{FF2B5EF4-FFF2-40B4-BE49-F238E27FC236}">
                      <a16:creationId xmlns:a16="http://schemas.microsoft.com/office/drawing/2014/main" id="{EA6B61CF-DAA7-4A94-A15F-49E45105353E}"/>
                    </a:ext>
                  </a:extLst>
                </p:cNvPr>
                <p:cNvSpPr/>
                <p:nvPr/>
              </p:nvSpPr>
              <p:spPr>
                <a:xfrm>
                  <a:off x="6590947" y="3543528"/>
                  <a:ext cx="2442822" cy="791885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sz="1400" dirty="0">
                      <a:solidFill>
                        <a:schemeClr val="accent5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Национальная терминология</a:t>
                  </a:r>
                </a:p>
              </p:txBody>
            </p:sp>
          </p:grpSp>
        </p:grpSp>
        <p:grpSp>
          <p:nvGrpSpPr>
            <p:cNvPr id="27656" name="Группа 3">
              <a:extLst>
                <a:ext uri="{FF2B5EF4-FFF2-40B4-BE49-F238E27FC236}">
                  <a16:creationId xmlns:a16="http://schemas.microsoft.com/office/drawing/2014/main" id="{5C51E2F4-8017-4313-B014-27C2C0674F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5463" y="2114550"/>
              <a:ext cx="6121400" cy="215900"/>
              <a:chOff x="1763713" y="2205038"/>
              <a:chExt cx="6121400" cy="215900"/>
            </a:xfrm>
          </p:grpSpPr>
          <p:cxnSp>
            <p:nvCxnSpPr>
              <p:cNvPr id="36" name="Прямая со стрелкой 35">
                <a:extLst>
                  <a:ext uri="{FF2B5EF4-FFF2-40B4-BE49-F238E27FC236}">
                    <a16:creationId xmlns:a16="http://schemas.microsoft.com/office/drawing/2014/main" id="{E4545721-0FFE-435F-A20B-5523C14DBC36}"/>
                  </a:ext>
                </a:extLst>
              </p:cNvPr>
              <p:cNvCxnSpPr/>
              <p:nvPr/>
            </p:nvCxnSpPr>
            <p:spPr>
              <a:xfrm>
                <a:off x="1763713" y="2205329"/>
                <a:ext cx="0" cy="214963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 стрелкой 36">
                <a:extLst>
                  <a:ext uri="{FF2B5EF4-FFF2-40B4-BE49-F238E27FC236}">
                    <a16:creationId xmlns:a16="http://schemas.microsoft.com/office/drawing/2014/main" id="{A9C88FD8-17BA-4B90-9698-FFE3480E0437}"/>
                  </a:ext>
                </a:extLst>
              </p:cNvPr>
              <p:cNvCxnSpPr/>
              <p:nvPr/>
            </p:nvCxnSpPr>
            <p:spPr>
              <a:xfrm>
                <a:off x="7885113" y="2205329"/>
                <a:ext cx="0" cy="214963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>
                <a:extLst>
                  <a:ext uri="{FF2B5EF4-FFF2-40B4-BE49-F238E27FC236}">
                    <a16:creationId xmlns:a16="http://schemas.microsoft.com/office/drawing/2014/main" id="{BCB2E209-6AF9-4C05-B2F8-09254B314B49}"/>
                  </a:ext>
                </a:extLst>
              </p:cNvPr>
              <p:cNvCxnSpPr/>
              <p:nvPr/>
            </p:nvCxnSpPr>
            <p:spPr>
              <a:xfrm>
                <a:off x="1763713" y="2205329"/>
                <a:ext cx="612140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 стрелкой 44">
                <a:extLst>
                  <a:ext uri="{FF2B5EF4-FFF2-40B4-BE49-F238E27FC236}">
                    <a16:creationId xmlns:a16="http://schemas.microsoft.com/office/drawing/2014/main" id="{8251D9C0-1B20-40F9-9442-2A035CE637BB}"/>
                  </a:ext>
                </a:extLst>
              </p:cNvPr>
              <p:cNvCxnSpPr/>
              <p:nvPr/>
            </p:nvCxnSpPr>
            <p:spPr>
              <a:xfrm>
                <a:off x="4932363" y="2205329"/>
                <a:ext cx="0" cy="214963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708458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626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z="3200" b="0" spc="-25" dirty="0">
                <a:solidFill>
                  <a:srgbClr val="000000"/>
                </a:solidFill>
                <a:latin typeface="Calibri Light"/>
                <a:cs typeface="Calibri Light"/>
              </a:rPr>
              <a:t>Система стандартов </a:t>
            </a:r>
            <a:r>
              <a:rPr sz="3200" b="0" spc="-15" dirty="0">
                <a:solidFill>
                  <a:srgbClr val="000000"/>
                </a:solidFill>
                <a:latin typeface="Calibri Light"/>
                <a:cs typeface="Calibri Light"/>
              </a:rPr>
              <a:t>по </a:t>
            </a:r>
            <a:r>
              <a:rPr sz="3200" b="0" spc="-30" dirty="0">
                <a:solidFill>
                  <a:srgbClr val="000000"/>
                </a:solidFill>
                <a:latin typeface="Calibri Light"/>
                <a:cs typeface="Calibri Light"/>
              </a:rPr>
              <a:t>информации, библиотечному </a:t>
            </a:r>
            <a:r>
              <a:rPr sz="3200" b="0" dirty="0">
                <a:solidFill>
                  <a:srgbClr val="000000"/>
                </a:solidFill>
                <a:latin typeface="Calibri Light"/>
                <a:cs typeface="Calibri Light"/>
              </a:rPr>
              <a:t>и  </a:t>
            </a:r>
            <a:r>
              <a:rPr sz="3200" b="0" spc="-30" dirty="0">
                <a:solidFill>
                  <a:srgbClr val="000000"/>
                </a:solidFill>
                <a:latin typeface="Calibri Light"/>
                <a:cs typeface="Calibri Light"/>
              </a:rPr>
              <a:t>издательскому </a:t>
            </a:r>
            <a:r>
              <a:rPr sz="3200" b="0" spc="-20" dirty="0">
                <a:solidFill>
                  <a:srgbClr val="000000"/>
                </a:solidFill>
                <a:latin typeface="Calibri Light"/>
                <a:cs typeface="Calibri Light"/>
              </a:rPr>
              <a:t>делу </a:t>
            </a:r>
            <a:r>
              <a:rPr sz="3200" b="0" spc="5" dirty="0">
                <a:solidFill>
                  <a:srgbClr val="000000"/>
                </a:solidFill>
                <a:latin typeface="Calibri Light"/>
                <a:cs typeface="Calibri Light"/>
              </a:rPr>
              <a:t>— </a:t>
            </a:r>
            <a:r>
              <a:rPr sz="3200" b="0" spc="-25" dirty="0">
                <a:solidFill>
                  <a:srgbClr val="000000"/>
                </a:solidFill>
                <a:latin typeface="Calibri Light"/>
                <a:cs typeface="Calibri Light"/>
              </a:rPr>
              <a:t>СИБИД </a:t>
            </a:r>
            <a:r>
              <a:rPr sz="3200" b="0" spc="-20" dirty="0">
                <a:solidFill>
                  <a:srgbClr val="000000"/>
                </a:solidFill>
                <a:latin typeface="Calibri Light"/>
                <a:cs typeface="Calibri Light"/>
              </a:rPr>
              <a:t>(дата </a:t>
            </a:r>
            <a:r>
              <a:rPr sz="3200" b="0" spc="-25" dirty="0">
                <a:solidFill>
                  <a:srgbClr val="000000"/>
                </a:solidFill>
                <a:latin typeface="Calibri Light"/>
                <a:cs typeface="Calibri Light"/>
              </a:rPr>
              <a:t>основания </a:t>
            </a:r>
            <a:r>
              <a:rPr sz="3200" b="0" spc="5" dirty="0">
                <a:solidFill>
                  <a:srgbClr val="000000"/>
                </a:solidFill>
                <a:latin typeface="Calibri Light"/>
                <a:cs typeface="Calibri Light"/>
              </a:rPr>
              <a:t>— </a:t>
            </a:r>
            <a:r>
              <a:rPr sz="3200" b="0" spc="-20" dirty="0">
                <a:solidFill>
                  <a:srgbClr val="000000"/>
                </a:solidFill>
                <a:latin typeface="Calibri Light"/>
                <a:cs typeface="Calibri Light"/>
              </a:rPr>
              <a:t>1978</a:t>
            </a:r>
            <a:r>
              <a:rPr sz="3200" b="0" spc="-46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b="0" spc="-5" dirty="0">
                <a:solidFill>
                  <a:srgbClr val="000000"/>
                </a:solidFill>
                <a:latin typeface="Calibri Light"/>
                <a:cs typeface="Calibri Light"/>
              </a:rPr>
              <a:t>г.)</a:t>
            </a:r>
            <a:endParaRPr sz="32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93189"/>
            <a:ext cx="4291165" cy="1215076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5080" indent="-229235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статус </a:t>
            </a:r>
            <a:r>
              <a:rPr sz="2800" spc="-15" dirty="0">
                <a:latin typeface="Calibri"/>
                <a:cs typeface="Calibri"/>
              </a:rPr>
              <a:t>межгосударственных  </a:t>
            </a:r>
            <a:r>
              <a:rPr sz="2800" spc="-5" dirty="0">
                <a:latin typeface="Calibri"/>
                <a:cs typeface="Calibri"/>
              </a:rPr>
              <a:t>(обозначение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«ГОСТ»)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793189"/>
            <a:ext cx="3783965" cy="160464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статус </a:t>
            </a:r>
            <a:r>
              <a:rPr sz="2800" spc="-5" dirty="0">
                <a:latin typeface="Calibri"/>
                <a:cs typeface="Calibri"/>
              </a:rPr>
              <a:t>национальных  </a:t>
            </a:r>
            <a:r>
              <a:rPr sz="2800" spc="-10" dirty="0">
                <a:latin typeface="Calibri"/>
                <a:cs typeface="Calibri"/>
              </a:rPr>
              <a:t>(действуют </a:t>
            </a:r>
            <a:r>
              <a:rPr sz="2800" spc="-30" dirty="0">
                <a:latin typeface="Calibri"/>
                <a:cs typeface="Calibri"/>
              </a:rPr>
              <a:t>только </a:t>
            </a:r>
            <a:r>
              <a:rPr sz="2800" dirty="0">
                <a:latin typeface="Calibri"/>
                <a:cs typeface="Calibri"/>
              </a:rPr>
              <a:t>на  </a:t>
            </a:r>
            <a:r>
              <a:rPr sz="2800" spc="-15" dirty="0">
                <a:latin typeface="Calibri"/>
                <a:cs typeface="Calibri"/>
              </a:rPr>
              <a:t>территории России,  </a:t>
            </a:r>
            <a:r>
              <a:rPr sz="2800" spc="-5" dirty="0">
                <a:latin typeface="Calibri"/>
                <a:cs typeface="Calibri"/>
              </a:rPr>
              <a:t>обозначение </a:t>
            </a:r>
            <a:r>
              <a:rPr sz="2800" spc="-25" dirty="0">
                <a:latin typeface="Calibri"/>
                <a:cs typeface="Calibri"/>
              </a:rPr>
              <a:t>«ГОСТ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Р»)</a:t>
            </a:r>
            <a:endParaRPr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1228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DCA85A-8BBB-4EBD-82B9-DD3C813DA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800" dirty="0"/>
              <a:t>Структура стандарта</a:t>
            </a:r>
            <a:r>
              <a:rPr lang="en-US" sz="2800" dirty="0"/>
              <a:t>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«Библиотечно-информационная деятельность»</a:t>
            </a:r>
            <a:endParaRPr lang="ru-RU" sz="2800" dirty="0"/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A5531C67-C84D-4149-98F0-9E4CB16DEBFF}"/>
              </a:ext>
            </a:extLst>
          </p:cNvPr>
          <p:cNvSpPr/>
          <p:nvPr/>
        </p:nvSpPr>
        <p:spPr>
          <a:xfrm>
            <a:off x="2451100" y="2566989"/>
            <a:ext cx="2794000" cy="873125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Библиотечно-информационная деятельность</a:t>
            </a: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9F3DBD72-30AC-4BFB-AD44-78EDF3EC348F}"/>
              </a:ext>
            </a:extLst>
          </p:cNvPr>
          <p:cNvSpPr/>
          <p:nvPr/>
        </p:nvSpPr>
        <p:spPr>
          <a:xfrm>
            <a:off x="6389689" y="1524001"/>
            <a:ext cx="2943225" cy="873125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библиотечно-информационной деятельности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B7154BC3-D188-4F59-A60E-46B447CFD522}"/>
              </a:ext>
            </a:extLst>
          </p:cNvPr>
          <p:cNvSpPr/>
          <p:nvPr/>
        </p:nvSpPr>
        <p:spPr>
          <a:xfrm>
            <a:off x="6389689" y="2713039"/>
            <a:ext cx="2943225" cy="873125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библиотечно-информационной деятельности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BF5DF4F2-983C-4DCA-82B0-71C333D4D459}"/>
              </a:ext>
            </a:extLst>
          </p:cNvPr>
          <p:cNvSpPr/>
          <p:nvPr/>
        </p:nvSpPr>
        <p:spPr>
          <a:xfrm>
            <a:off x="6389689" y="3902076"/>
            <a:ext cx="2943225" cy="873125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Инфраструктура библиотечно-информационной деятельности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0C47D9B2-F961-4BF0-8B65-CB9D2C1CFDF8}"/>
              </a:ext>
            </a:extLst>
          </p:cNvPr>
          <p:cNvSpPr/>
          <p:nvPr/>
        </p:nvSpPr>
        <p:spPr>
          <a:xfrm>
            <a:off x="6389689" y="4973639"/>
            <a:ext cx="2943225" cy="873125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библиотечно-информационной деятельности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89499F7B-111A-444C-A7CE-92B57632EF66}"/>
              </a:ext>
            </a:extLst>
          </p:cNvPr>
          <p:cNvSpPr/>
          <p:nvPr/>
        </p:nvSpPr>
        <p:spPr>
          <a:xfrm>
            <a:off x="2740025" y="3802063"/>
            <a:ext cx="2216150" cy="43815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понятия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8D4B30C-761A-4170-B094-BD93E6FF3283}"/>
              </a:ext>
            </a:extLst>
          </p:cNvPr>
          <p:cNvCxnSpPr>
            <a:stCxn id="3" idx="3"/>
          </p:cNvCxnSpPr>
          <p:nvPr/>
        </p:nvCxnSpPr>
        <p:spPr>
          <a:xfrm flipV="1">
            <a:off x="5245101" y="3003550"/>
            <a:ext cx="290513" cy="0"/>
          </a:xfrm>
          <a:prstGeom prst="line">
            <a:avLst/>
          </a:prstGeom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0F8CD0B-A307-49E7-8316-D0E830FF6FA2}"/>
              </a:ext>
            </a:extLst>
          </p:cNvPr>
          <p:cNvCxnSpPr/>
          <p:nvPr/>
        </p:nvCxnSpPr>
        <p:spPr>
          <a:xfrm>
            <a:off x="5535614" y="1960564"/>
            <a:ext cx="7937" cy="3449637"/>
          </a:xfrm>
          <a:prstGeom prst="line">
            <a:avLst/>
          </a:prstGeom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2988F104-1271-46B2-B90D-4D40E820CD24}"/>
              </a:ext>
            </a:extLst>
          </p:cNvPr>
          <p:cNvCxnSpPr>
            <a:endCxn id="4" idx="1"/>
          </p:cNvCxnSpPr>
          <p:nvPr/>
        </p:nvCxnSpPr>
        <p:spPr>
          <a:xfrm>
            <a:off x="5535614" y="1960563"/>
            <a:ext cx="854075" cy="0"/>
          </a:xfrm>
          <a:prstGeom prst="straightConnector1">
            <a:avLst/>
          </a:prstGeom>
          <a:ln w="127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6782EEBB-3B98-4C30-AAC8-B0E0C0ACD9E5}"/>
              </a:ext>
            </a:extLst>
          </p:cNvPr>
          <p:cNvCxnSpPr/>
          <p:nvPr/>
        </p:nvCxnSpPr>
        <p:spPr>
          <a:xfrm>
            <a:off x="5535614" y="3073400"/>
            <a:ext cx="854075" cy="0"/>
          </a:xfrm>
          <a:prstGeom prst="straightConnector1">
            <a:avLst/>
          </a:prstGeom>
          <a:ln w="127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DC516688-D609-4C9F-9C86-BC1E1136DD2F}"/>
              </a:ext>
            </a:extLst>
          </p:cNvPr>
          <p:cNvCxnSpPr/>
          <p:nvPr/>
        </p:nvCxnSpPr>
        <p:spPr>
          <a:xfrm>
            <a:off x="5535614" y="4338638"/>
            <a:ext cx="854075" cy="0"/>
          </a:xfrm>
          <a:prstGeom prst="straightConnector1">
            <a:avLst/>
          </a:prstGeom>
          <a:ln w="127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A69504F2-2715-43F9-9475-5A7D27E880FB}"/>
              </a:ext>
            </a:extLst>
          </p:cNvPr>
          <p:cNvCxnSpPr/>
          <p:nvPr/>
        </p:nvCxnSpPr>
        <p:spPr>
          <a:xfrm>
            <a:off x="5535614" y="5410200"/>
            <a:ext cx="854075" cy="0"/>
          </a:xfrm>
          <a:prstGeom prst="straightConnector1">
            <a:avLst/>
          </a:prstGeom>
          <a:ln w="127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792CBBFE-B6D1-4A71-A12A-3C6F2154DA0B}"/>
              </a:ext>
            </a:extLst>
          </p:cNvPr>
          <p:cNvCxnSpPr>
            <a:endCxn id="8" idx="0"/>
          </p:cNvCxnSpPr>
          <p:nvPr/>
        </p:nvCxnSpPr>
        <p:spPr>
          <a:xfrm>
            <a:off x="3848100" y="3440113"/>
            <a:ext cx="0" cy="361950"/>
          </a:xfrm>
          <a:prstGeom prst="line">
            <a:avLst/>
          </a:prstGeom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542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CEE34D-C13F-4938-BD76-081043F41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dirty="0"/>
              <a:t>Результаты разработки терминологических стандартов</a:t>
            </a:r>
          </a:p>
        </p:txBody>
      </p:sp>
      <p:sp>
        <p:nvSpPr>
          <p:cNvPr id="29699" name="Объект 2">
            <a:extLst>
              <a:ext uri="{FF2B5EF4-FFF2-40B4-BE49-F238E27FC236}">
                <a16:creationId xmlns:a16="http://schemas.microsoft.com/office/drawing/2014/main" id="{17EB16DD-2FEA-4FA2-B898-D9E1D31A9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975" y="2393950"/>
            <a:ext cx="7886700" cy="2681288"/>
          </a:xfrm>
        </p:spPr>
        <p:txBody>
          <a:bodyPr/>
          <a:lstStyle/>
          <a:p>
            <a:r>
              <a:rPr lang="ru-RU" altLang="ru-RU"/>
              <a:t>Обновление существующих определений;</a:t>
            </a:r>
          </a:p>
          <a:p>
            <a:r>
              <a:rPr lang="ru-RU" altLang="ru-RU"/>
              <a:t>Введение новых понятий и определений;</a:t>
            </a:r>
          </a:p>
          <a:p>
            <a:r>
              <a:rPr lang="ru-RU" altLang="ru-RU"/>
              <a:t>Формирование системы понятий;</a:t>
            </a:r>
          </a:p>
          <a:p>
            <a:r>
              <a:rPr lang="ru-RU" altLang="ru-RU"/>
              <a:t>Введение «национальной» терминологии.</a:t>
            </a:r>
          </a:p>
        </p:txBody>
      </p:sp>
    </p:spTree>
    <p:extLst>
      <p:ext uri="{BB962C8B-B14F-4D97-AF65-F5344CB8AC3E}">
        <p14:creationId xmlns:p14="http://schemas.microsoft.com/office/powerpoint/2010/main" val="4229448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A28647D-6288-44D0-9451-544603D4B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4939" y="361950"/>
            <a:ext cx="7299325" cy="1060450"/>
          </a:xfrm>
        </p:spPr>
        <p:txBody>
          <a:bodyPr/>
          <a:lstStyle/>
          <a:p>
            <a:pPr eaLnBrk="1" hangingPunct="1">
              <a:defRPr/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</a:rPr>
              <a:t>Программа национальной стандартизации Российской Федерации (2018 г.)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B1B4738-375B-4CC5-A298-9D9CD6D446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1" y="1825626"/>
          <a:ext cx="8226425" cy="310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7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9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90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стандарта</a:t>
                      </a:r>
                    </a:p>
                  </a:txBody>
                  <a:tcPr marL="81417" marR="81417" marT="45738" marB="4573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Разработчики</a:t>
                      </a:r>
                    </a:p>
                  </a:txBody>
                  <a:tcPr marL="81417" marR="81417" marT="45738" marB="45738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422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СИБИД. Издания. Выходные сведения. Общие требования и правила оформления</a:t>
                      </a:r>
                    </a:p>
                  </a:txBody>
                  <a:tcPr marL="81417" marR="81417" marT="45738" marB="45738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Пересмотр ГОСТ Р 7.0.4-2006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81417" marR="81417" marT="45738" marB="45738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332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СИБИД. Издания. Основные виды. Термины и определения</a:t>
                      </a:r>
                    </a:p>
                  </a:txBody>
                  <a:tcPr marL="81417" marR="81417" marT="45738" marB="4573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Пересмотр ГОСТ 7.60-2003</a:t>
                      </a:r>
                    </a:p>
                  </a:txBody>
                  <a:tcPr marL="81417" marR="81417" marT="45738" marB="4573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54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СИБИД. Издания информационные. Структура и оформление.</a:t>
                      </a:r>
                    </a:p>
                  </a:txBody>
                  <a:tcPr marL="81417" marR="81417" marT="45738" marB="45738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Разработка ГОСТ Р на основе ГОСТ 7.23-96</a:t>
                      </a:r>
                    </a:p>
                  </a:txBody>
                  <a:tcPr marL="81417" marR="81417" marT="45738" marB="45738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269" name="Номер слайда 1">
            <a:extLst>
              <a:ext uri="{FF2B5EF4-FFF2-40B4-BE49-F238E27FC236}">
                <a16:creationId xmlns:a16="http://schemas.microsoft.com/office/drawing/2014/main" id="{9A408A51-4609-4BE3-8EDF-50795D586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58C7244D-6923-411B-9A67-6AC213967C04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22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3268" name="TextBox 3">
            <a:extLst>
              <a:ext uri="{FF2B5EF4-FFF2-40B4-BE49-F238E27FC236}">
                <a16:creationId xmlns:a16="http://schemas.microsoft.com/office/drawing/2014/main" id="{590AD97E-E093-4EF5-AE52-C3673BDA9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9" y="5319713"/>
            <a:ext cx="67516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10253F"/>
              </a:buClr>
              <a:buSzPct val="90000"/>
              <a:buFont typeface="Wingdings" panose="05000000000000000000" pitchFamily="2" charset="2"/>
              <a:buChar char="Ø"/>
              <a:defRPr sz="28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0253F"/>
              </a:buClr>
              <a:buSzPct val="90000"/>
              <a:buFont typeface="Arial" panose="020B0604020202020204" pitchFamily="34" charset="0"/>
              <a:buChar char="–"/>
              <a:defRPr sz="28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1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Приказ </a:t>
            </a:r>
            <a:r>
              <a:rPr lang="ru-RU" altLang="ru-RU" sz="1800" dirty="0" err="1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Росстандарта</a:t>
            </a:r>
            <a:r>
              <a:rPr lang="ru-RU" altLang="ru-RU" sz="1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 от 23.01.2018 N 82 "Об утверждении Программы национальной стандартизации на 2018 год"</a:t>
            </a:r>
          </a:p>
        </p:txBody>
      </p:sp>
    </p:spTree>
    <p:extLst>
      <p:ext uri="{BB962C8B-B14F-4D97-AF65-F5344CB8AC3E}">
        <p14:creationId xmlns:p14="http://schemas.microsoft.com/office/powerpoint/2010/main" val="816344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CAD53D1-EB7B-4176-9978-8D0C22B24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9539" y="207964"/>
            <a:ext cx="7299325" cy="947737"/>
          </a:xfrm>
        </p:spPr>
        <p:txBody>
          <a:bodyPr/>
          <a:lstStyle/>
          <a:p>
            <a:pPr eaLnBrk="1" hangingPunct="1">
              <a:defRPr/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</a:rPr>
              <a:t>Программа национальной стандартизации Российской Федерации (2019 г.)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F1809B85-28FE-473B-B110-5966D748238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70089" y="1155700"/>
          <a:ext cx="8656637" cy="4776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1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5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9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стандарта</a:t>
                      </a:r>
                    </a:p>
                  </a:txBody>
                  <a:tcPr marL="79426" marR="79426" marT="45737" marB="45737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Разработчики</a:t>
                      </a:r>
                    </a:p>
                  </a:txBody>
                  <a:tcPr marL="79426" marR="79426" marT="45737" marB="45737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54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СИБИД. Номер государственной регистрации обязательных экземпляров документов. Структура, оформление, использование.</a:t>
                      </a:r>
                    </a:p>
                  </a:txBody>
                  <a:tcPr marL="79426" marR="79426" marT="45737" marB="4573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впервые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79426" marR="79426" marT="45737" marB="4573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34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СИБИД. Библиографирование. Библиографические ресурсы. Термины и определения.</a:t>
                      </a:r>
                    </a:p>
                  </a:txBody>
                  <a:tcPr marL="79426" marR="79426" marT="45737" marB="457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Пересмотр ГОСТ 7.0-99 и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ГОСТ 7.76-96  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Российская государственная библиотека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Российская национальная библиотека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ГПНТБ России, ГПНТБ СО РАН, Президентская библиотека имени Б.Н. Ельцина, Российская государственная библиотека по искусству, Санкт-Петербургский государственный институт культуры, ВИНИТИ РАН, Библиотека по естественным наука РАН</a:t>
                      </a:r>
                    </a:p>
                  </a:txBody>
                  <a:tcPr marL="79426" marR="79426" marT="45737" marB="457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7807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СИБИД.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Библиотечно-информационная деятельность. Термины и определения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79426" marR="79426" marT="45737" marB="4573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84963" marR="84963" marT="45738" marB="45738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4292" name="Номер слайда 1">
            <a:extLst>
              <a:ext uri="{FF2B5EF4-FFF2-40B4-BE49-F238E27FC236}">
                <a16:creationId xmlns:a16="http://schemas.microsoft.com/office/drawing/2014/main" id="{167F25C9-F279-41B7-A260-23340C98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043834F-4AFA-4A61-8651-E8AA1D66B128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23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4291" name="TextBox 3">
            <a:extLst>
              <a:ext uri="{FF2B5EF4-FFF2-40B4-BE49-F238E27FC236}">
                <a16:creationId xmlns:a16="http://schemas.microsoft.com/office/drawing/2014/main" id="{E2CE0E70-DBB9-41ED-B709-B52F9B40F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4" y="5932489"/>
            <a:ext cx="7489825" cy="3714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10253F"/>
              </a:buClr>
              <a:buSzPct val="90000"/>
              <a:buFont typeface="Wingdings" panose="05000000000000000000" pitchFamily="2" charset="2"/>
              <a:buChar char="Ø"/>
              <a:defRPr sz="28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0253F"/>
              </a:buClr>
              <a:buSzPct val="90000"/>
              <a:buFont typeface="Arial" panose="020B0604020202020204" pitchFamily="34" charset="0"/>
              <a:buChar char="–"/>
              <a:defRPr sz="28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Приказ </a:t>
            </a:r>
            <a:r>
              <a:rPr lang="ru-RU" altLang="ru-RU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Росстандарта</a:t>
            </a:r>
            <a:r>
              <a:rPr lang="ru-RU" alt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 от 01.11.2018 </a:t>
            </a:r>
            <a:r>
              <a:rPr lang="en-US" alt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N </a:t>
            </a:r>
            <a:r>
              <a:rPr lang="ru-RU" alt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2285 </a:t>
            </a:r>
            <a:r>
              <a:rPr lang="en-US" alt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alt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«Об утверждении ПНС 2019»</a:t>
            </a:r>
          </a:p>
        </p:txBody>
      </p:sp>
    </p:spTree>
    <p:extLst>
      <p:ext uri="{BB962C8B-B14F-4D97-AF65-F5344CB8AC3E}">
        <p14:creationId xmlns:p14="http://schemas.microsoft.com/office/powerpoint/2010/main" val="38552344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98B1217-A7B1-4902-8D8B-DEE8959AC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389" y="0"/>
            <a:ext cx="8143875" cy="223678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83F47CD-BD8C-4A50-8025-546D23B5AD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5143" y="2299953"/>
            <a:ext cx="7141714" cy="464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3472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100285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35" dirty="0">
                <a:solidFill>
                  <a:srgbClr val="000000"/>
                </a:solidFill>
                <a:latin typeface="Calibri Light"/>
                <a:cs typeface="Calibri Light"/>
              </a:rPr>
              <a:t>СИБИД </a:t>
            </a:r>
            <a:r>
              <a:rPr sz="2800" b="0" spc="-5" dirty="0">
                <a:solidFill>
                  <a:srgbClr val="000000"/>
                </a:solidFill>
                <a:latin typeface="Calibri Light"/>
                <a:cs typeface="Calibri Light"/>
              </a:rPr>
              <a:t>в </a:t>
            </a:r>
            <a:r>
              <a:rPr sz="2800" b="0" spc="-20" dirty="0">
                <a:solidFill>
                  <a:srgbClr val="000000"/>
                </a:solidFill>
                <a:latin typeface="Calibri Light"/>
                <a:cs typeface="Calibri Light"/>
              </a:rPr>
              <a:t>области </a:t>
            </a:r>
            <a:r>
              <a:rPr sz="2800" b="0" spc="-30" dirty="0">
                <a:solidFill>
                  <a:srgbClr val="000000"/>
                </a:solidFill>
                <a:latin typeface="Calibri Light"/>
                <a:cs typeface="Calibri Light"/>
              </a:rPr>
              <a:t>библиотечно-информационной</a:t>
            </a:r>
            <a:r>
              <a:rPr sz="2800" b="0" spc="-16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800" b="0" spc="-25" dirty="0">
                <a:solidFill>
                  <a:srgbClr val="000000"/>
                </a:solidFill>
                <a:latin typeface="Calibri Light"/>
                <a:cs typeface="Calibri Light"/>
              </a:rPr>
              <a:t>деятельности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 marR="322580">
              <a:lnSpc>
                <a:spcPts val="1510"/>
              </a:lnSpc>
              <a:spcBef>
                <a:spcPts val="295"/>
              </a:spcBef>
            </a:pPr>
            <a:r>
              <a:rPr sz="1400" spc="-10" dirty="0"/>
              <a:t>ГОСТ </a:t>
            </a:r>
            <a:r>
              <a:rPr sz="1400" dirty="0"/>
              <a:t>Р </a:t>
            </a:r>
            <a:r>
              <a:rPr sz="1400" spc="-5" dirty="0"/>
              <a:t>7.0.20–2014 </a:t>
            </a:r>
            <a:r>
              <a:rPr sz="1400" spc="-10" dirty="0"/>
              <a:t>Система </a:t>
            </a:r>
            <a:r>
              <a:rPr sz="1400" dirty="0"/>
              <a:t>стандартов по информации,  </a:t>
            </a:r>
            <a:r>
              <a:rPr sz="1400" spc="-5" dirty="0"/>
              <a:t>библиотечному </a:t>
            </a:r>
            <a:r>
              <a:rPr sz="1400" dirty="0"/>
              <a:t>и </a:t>
            </a:r>
            <a:r>
              <a:rPr sz="1400" spc="-10" dirty="0"/>
              <a:t>издательскому </a:t>
            </a:r>
            <a:r>
              <a:rPr sz="1400" spc="-20" dirty="0"/>
              <a:t>делу. </a:t>
            </a:r>
            <a:r>
              <a:rPr sz="1400" spc="-5" dirty="0"/>
              <a:t>Библиотечная  статистика: показатели </a:t>
            </a:r>
            <a:r>
              <a:rPr sz="1400" dirty="0"/>
              <a:t>и </a:t>
            </a:r>
            <a:r>
              <a:rPr sz="1400" spc="-5" dirty="0"/>
              <a:t>единицы</a:t>
            </a:r>
            <a:r>
              <a:rPr sz="1400" spc="-145" dirty="0"/>
              <a:t> </a:t>
            </a:r>
            <a:r>
              <a:rPr sz="1400" dirty="0"/>
              <a:t>исчисления,</a:t>
            </a:r>
            <a:endParaRPr sz="1400"/>
          </a:p>
          <a:p>
            <a:pPr marL="12700" marR="5080">
              <a:lnSpc>
                <a:spcPts val="1510"/>
              </a:lnSpc>
              <a:spcBef>
                <a:spcPts val="1015"/>
              </a:spcBef>
            </a:pPr>
            <a:r>
              <a:rPr sz="1400" spc="-10" dirty="0"/>
              <a:t>ГОСТ </a:t>
            </a:r>
            <a:r>
              <a:rPr sz="1400" dirty="0"/>
              <a:t>Р </a:t>
            </a:r>
            <a:r>
              <a:rPr sz="1400" spc="-5" dirty="0"/>
              <a:t>7.0.93–2015 «Система стандартов </a:t>
            </a:r>
            <a:r>
              <a:rPr sz="1400" dirty="0"/>
              <a:t>по информации,  </a:t>
            </a:r>
            <a:r>
              <a:rPr sz="1400" spc="-5" dirty="0"/>
              <a:t>библиотечному </a:t>
            </a:r>
            <a:r>
              <a:rPr sz="1400" dirty="0"/>
              <a:t>и </a:t>
            </a:r>
            <a:r>
              <a:rPr sz="1400" spc="-10" dirty="0"/>
              <a:t>издательскому </a:t>
            </a:r>
            <a:r>
              <a:rPr sz="1400" spc="-20" dirty="0"/>
              <a:t>делу. </a:t>
            </a:r>
            <a:r>
              <a:rPr sz="1400" spc="-5" dirty="0"/>
              <a:t>Библиотечный фонд.  </a:t>
            </a:r>
            <a:r>
              <a:rPr sz="1400" spc="-20" dirty="0"/>
              <a:t>Технология</a:t>
            </a:r>
            <a:r>
              <a:rPr sz="1400" spc="-40" dirty="0"/>
              <a:t> </a:t>
            </a:r>
            <a:r>
              <a:rPr sz="1400" spc="-5" dirty="0"/>
              <a:t>формирования»,</a:t>
            </a:r>
            <a:endParaRPr sz="1400"/>
          </a:p>
          <a:p>
            <a:pPr marL="12700" marR="228600">
              <a:lnSpc>
                <a:spcPct val="90100"/>
              </a:lnSpc>
              <a:spcBef>
                <a:spcPts val="980"/>
              </a:spcBef>
            </a:pPr>
            <a:r>
              <a:rPr sz="1400" spc="-10" dirty="0"/>
              <a:t>ГОСТ </a:t>
            </a:r>
            <a:r>
              <a:rPr sz="1400" dirty="0"/>
              <a:t>Р </a:t>
            </a:r>
            <a:r>
              <a:rPr sz="1400" spc="-5" dirty="0"/>
              <a:t>7.0.94–2015 «Система стандартов </a:t>
            </a:r>
            <a:r>
              <a:rPr sz="1400" dirty="0"/>
              <a:t>по информации,  </a:t>
            </a:r>
            <a:r>
              <a:rPr sz="1400" spc="-5" dirty="0"/>
              <a:t>библиотечному </a:t>
            </a:r>
            <a:r>
              <a:rPr sz="1400" dirty="0"/>
              <a:t>и </a:t>
            </a:r>
            <a:r>
              <a:rPr sz="1400" spc="-10" dirty="0"/>
              <a:t>издательскому </a:t>
            </a:r>
            <a:r>
              <a:rPr sz="1400" spc="-20" dirty="0"/>
              <a:t>делу. </a:t>
            </a:r>
            <a:r>
              <a:rPr sz="1400" spc="-5" dirty="0"/>
              <a:t>Комплектование  библиотеки документами. </a:t>
            </a:r>
            <a:r>
              <a:rPr sz="1400" spc="-20" dirty="0"/>
              <a:t>Термины </a:t>
            </a:r>
            <a:r>
              <a:rPr sz="1400" dirty="0"/>
              <a:t>и</a:t>
            </a:r>
            <a:r>
              <a:rPr sz="1400" spc="-120" dirty="0"/>
              <a:t> </a:t>
            </a:r>
            <a:r>
              <a:rPr sz="1400" spc="-5" dirty="0"/>
              <a:t>определения»,</a:t>
            </a:r>
            <a:endParaRPr sz="1400"/>
          </a:p>
          <a:p>
            <a:pPr marL="12700" marR="228600">
              <a:lnSpc>
                <a:spcPts val="1510"/>
              </a:lnSpc>
              <a:spcBef>
                <a:spcPts val="1020"/>
              </a:spcBef>
            </a:pPr>
            <a:r>
              <a:rPr sz="1400" spc="-10" dirty="0"/>
              <a:t>ГОСТ </a:t>
            </a:r>
            <a:r>
              <a:rPr sz="1400" dirty="0"/>
              <a:t>Р </a:t>
            </a:r>
            <a:r>
              <a:rPr sz="1400" spc="-5" dirty="0"/>
              <a:t>7.0.95–2015 «Система стандартов </a:t>
            </a:r>
            <a:r>
              <a:rPr sz="1400" dirty="0"/>
              <a:t>по информации,  </a:t>
            </a:r>
            <a:r>
              <a:rPr sz="1400" spc="-5" dirty="0"/>
              <a:t>библиотечному </a:t>
            </a:r>
            <a:r>
              <a:rPr sz="1400" dirty="0"/>
              <a:t>и </a:t>
            </a:r>
            <a:r>
              <a:rPr sz="1400" spc="-10" dirty="0"/>
              <a:t>издательскому </a:t>
            </a:r>
            <a:r>
              <a:rPr sz="1400" spc="-20" dirty="0"/>
              <a:t>делу.</a:t>
            </a:r>
            <a:r>
              <a:rPr sz="1400" spc="-85" dirty="0"/>
              <a:t> </a:t>
            </a:r>
            <a:r>
              <a:rPr sz="1400" spc="-5" dirty="0"/>
              <a:t>Электронные</a:t>
            </a:r>
            <a:endParaRPr sz="1400"/>
          </a:p>
          <a:p>
            <a:pPr marL="12700" marR="794385">
              <a:lnSpc>
                <a:spcPts val="1510"/>
              </a:lnSpc>
            </a:pPr>
            <a:r>
              <a:rPr sz="1400" spc="-5" dirty="0"/>
              <a:t>документы. Основные </a:t>
            </a:r>
            <a:r>
              <a:rPr sz="1400" dirty="0"/>
              <a:t>виды, </a:t>
            </a:r>
            <a:r>
              <a:rPr sz="1400" spc="-10" dirty="0"/>
              <a:t>выходные сведения,  </a:t>
            </a:r>
            <a:r>
              <a:rPr sz="1400" spc="-5" dirty="0"/>
              <a:t>технологические</a:t>
            </a:r>
            <a:r>
              <a:rPr sz="1400" spc="-45" dirty="0"/>
              <a:t> </a:t>
            </a:r>
            <a:r>
              <a:rPr sz="1400" spc="-5" dirty="0"/>
              <a:t>характеристики»</a:t>
            </a:r>
            <a:endParaRPr sz="1400"/>
          </a:p>
          <a:p>
            <a:pPr marL="12700" marR="228600">
              <a:lnSpc>
                <a:spcPts val="1510"/>
              </a:lnSpc>
              <a:spcBef>
                <a:spcPts val="1015"/>
              </a:spcBef>
            </a:pPr>
            <a:r>
              <a:rPr sz="1400" spc="-10" dirty="0"/>
              <a:t>ГОСТ </a:t>
            </a:r>
            <a:r>
              <a:rPr sz="1400" dirty="0"/>
              <a:t>Р </a:t>
            </a:r>
            <a:r>
              <a:rPr sz="1400" spc="-5" dirty="0"/>
              <a:t>7.0.96–2016 «Система стандартов </a:t>
            </a:r>
            <a:r>
              <a:rPr sz="1400" dirty="0"/>
              <a:t>по информации,  </a:t>
            </a:r>
            <a:r>
              <a:rPr sz="1400" spc="-5" dirty="0"/>
              <a:t>библиотечному </a:t>
            </a:r>
            <a:r>
              <a:rPr sz="1400" dirty="0"/>
              <a:t>и </a:t>
            </a:r>
            <a:r>
              <a:rPr sz="1400" spc="-10" dirty="0"/>
              <a:t>издательскому </a:t>
            </a:r>
            <a:r>
              <a:rPr sz="1400" spc="-20" dirty="0"/>
              <a:t>делу. </a:t>
            </a:r>
            <a:r>
              <a:rPr sz="1400" spc="-5" dirty="0"/>
              <a:t>Электронные  библиотеки. Основные </a:t>
            </a:r>
            <a:r>
              <a:rPr sz="1400" dirty="0"/>
              <a:t>виды. </a:t>
            </a:r>
            <a:r>
              <a:rPr sz="1400" spc="-5" dirty="0"/>
              <a:t>Структура. </a:t>
            </a:r>
            <a:r>
              <a:rPr sz="1400" spc="-15" dirty="0"/>
              <a:t>Технология  </a:t>
            </a:r>
            <a:r>
              <a:rPr sz="1400" spc="-5" dirty="0"/>
              <a:t>формирования»,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6251828" y="1793494"/>
            <a:ext cx="4766310" cy="386143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marR="19050">
              <a:lnSpc>
                <a:spcPct val="70000"/>
              </a:lnSpc>
              <a:spcBef>
                <a:spcPts val="605"/>
              </a:spcBef>
            </a:pP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ГОСТ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Р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7.0.87–2018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Система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стандартов по информации, 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библиотечному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и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издательскому 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делу.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Книжные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памятники.  Общие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требования. Дата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введения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в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действие</a:t>
            </a:r>
            <a:r>
              <a:rPr sz="1400" b="1" spc="-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01.01.2019,</a:t>
            </a:r>
            <a:endParaRPr sz="1400">
              <a:latin typeface="Calibri"/>
              <a:cs typeface="Calibri"/>
            </a:endParaRPr>
          </a:p>
          <a:p>
            <a:pPr marL="12700" marR="121285">
              <a:lnSpc>
                <a:spcPct val="70000"/>
              </a:lnSpc>
              <a:spcBef>
                <a:spcPts val="1000"/>
              </a:spcBef>
            </a:pP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ГОСТ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Р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7.0.98–2018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Система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стандартов по информации, 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библиотечному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и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издательскому 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делу.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Международный 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стандартный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идентификатор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для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библиотек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400" b="1" spc="-1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родственных 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организаций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(ISIL).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Дата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введения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в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действие</a:t>
            </a:r>
            <a:r>
              <a:rPr sz="1400" b="1" spc="-1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01.01.2019,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70000"/>
              </a:lnSpc>
              <a:spcBef>
                <a:spcPts val="994"/>
              </a:spcBef>
            </a:pP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ГОСТ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Р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7.0.99–2018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Система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стандартов по информации, 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библиотечному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и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издательскому 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делу.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Реферат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и аннотация. 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Общие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требования. Дата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введения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в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действие</a:t>
            </a:r>
            <a:r>
              <a:rPr sz="1400" b="1" spc="-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01.01.2019,</a:t>
            </a:r>
            <a:endParaRPr sz="1400">
              <a:latin typeface="Calibri"/>
              <a:cs typeface="Calibri"/>
            </a:endParaRPr>
          </a:p>
          <a:p>
            <a:pPr marL="12700" marR="281305" algn="just">
              <a:lnSpc>
                <a:spcPct val="70000"/>
              </a:lnSpc>
              <a:spcBef>
                <a:spcPts val="1010"/>
              </a:spcBef>
            </a:pP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ГОСТ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Р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7.0.102–2018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Система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стандартов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по информации, 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библиотечному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и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издательскому 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делу.</a:t>
            </a:r>
            <a:r>
              <a:rPr sz="14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Профиль</a:t>
            </a:r>
            <a:endParaRPr sz="1400">
              <a:latin typeface="Calibri"/>
              <a:cs typeface="Calibri"/>
            </a:endParaRPr>
          </a:p>
          <a:p>
            <a:pPr marL="12700" marR="334010" algn="just">
              <a:lnSpc>
                <a:spcPct val="70000"/>
              </a:lnSpc>
            </a:pP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комплектования фондов научных библиотек. Структура.  Индикаторы комплектования.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Дата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введения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1400" b="1" spc="-1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действие  01.01.2019</a:t>
            </a:r>
            <a:endParaRPr sz="1400">
              <a:latin typeface="Calibri"/>
              <a:cs typeface="Calibri"/>
            </a:endParaRPr>
          </a:p>
          <a:p>
            <a:pPr marL="12700" algn="just">
              <a:lnSpc>
                <a:spcPts val="1430"/>
              </a:lnSpc>
              <a:spcBef>
                <a:spcPts val="495"/>
              </a:spcBef>
            </a:pPr>
            <a:r>
              <a:rPr sz="1400" b="1" spc="-10" dirty="0">
                <a:latin typeface="Calibri"/>
                <a:cs typeface="Calibri"/>
              </a:rPr>
              <a:t>ГОСТ </a:t>
            </a:r>
            <a:r>
              <a:rPr sz="1400" b="1" dirty="0">
                <a:latin typeface="Calibri"/>
                <a:cs typeface="Calibri"/>
              </a:rPr>
              <a:t>Р </a:t>
            </a:r>
            <a:r>
              <a:rPr sz="1400" b="1" spc="-5" dirty="0">
                <a:latin typeface="Calibri"/>
                <a:cs typeface="Calibri"/>
              </a:rPr>
              <a:t>7.0.100–2018 </a:t>
            </a:r>
            <a:r>
              <a:rPr sz="1400" b="1" dirty="0">
                <a:latin typeface="Calibri"/>
                <a:cs typeface="Calibri"/>
              </a:rPr>
              <a:t>«СИБИД. </a:t>
            </a:r>
            <a:r>
              <a:rPr sz="1400" b="1" spc="-5" dirty="0">
                <a:latin typeface="Calibri"/>
                <a:cs typeface="Calibri"/>
              </a:rPr>
              <a:t>Библиографическая</a:t>
            </a:r>
            <a:r>
              <a:rPr sz="1400" b="1" spc="-7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запись.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180"/>
              </a:lnSpc>
            </a:pPr>
            <a:r>
              <a:rPr sz="1400" b="1" spc="-5" dirty="0">
                <a:latin typeface="Calibri"/>
                <a:cs typeface="Calibri"/>
              </a:rPr>
              <a:t>Библиографическое </a:t>
            </a:r>
            <a:r>
              <a:rPr sz="1400" b="1" dirty="0">
                <a:latin typeface="Calibri"/>
                <a:cs typeface="Calibri"/>
              </a:rPr>
              <a:t>описание. </a:t>
            </a:r>
            <a:r>
              <a:rPr sz="1400" b="1" spc="-5" dirty="0">
                <a:latin typeface="Calibri"/>
                <a:cs typeface="Calibri"/>
              </a:rPr>
              <a:t>Общие </a:t>
            </a:r>
            <a:r>
              <a:rPr sz="1400" b="1" dirty="0">
                <a:latin typeface="Calibri"/>
                <a:cs typeface="Calibri"/>
              </a:rPr>
              <a:t>требования и</a:t>
            </a:r>
            <a:r>
              <a:rPr sz="1400" b="1" spc="-16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правила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430"/>
              </a:lnSpc>
            </a:pPr>
            <a:r>
              <a:rPr sz="1400" b="1" spc="-5" dirty="0">
                <a:latin typeface="Calibri"/>
                <a:cs typeface="Calibri"/>
              </a:rPr>
              <a:t>составления»</a:t>
            </a:r>
            <a:endParaRPr sz="1400">
              <a:latin typeface="Calibri"/>
              <a:cs typeface="Calibri"/>
            </a:endParaRPr>
          </a:p>
          <a:p>
            <a:pPr marL="12700" marR="182880">
              <a:lnSpc>
                <a:spcPct val="70000"/>
              </a:lnSpc>
              <a:spcBef>
                <a:spcPts val="994"/>
              </a:spcBef>
            </a:pPr>
            <a:r>
              <a:rPr sz="1400" b="1" spc="-10" dirty="0">
                <a:latin typeface="Calibri"/>
                <a:cs typeface="Calibri"/>
              </a:rPr>
              <a:t>ГОСТ </a:t>
            </a:r>
            <a:r>
              <a:rPr sz="1400" b="1" dirty="0">
                <a:latin typeface="Calibri"/>
                <a:cs typeface="Calibri"/>
              </a:rPr>
              <a:t>Р </a:t>
            </a:r>
            <a:r>
              <a:rPr sz="1400" b="1" spc="-5" dirty="0">
                <a:latin typeface="Calibri"/>
                <a:cs typeface="Calibri"/>
              </a:rPr>
              <a:t>7.0.103–2018 «Система </a:t>
            </a:r>
            <a:r>
              <a:rPr sz="1400" b="1" dirty="0">
                <a:latin typeface="Calibri"/>
                <a:cs typeface="Calibri"/>
              </a:rPr>
              <a:t>стандартов по информации,  </a:t>
            </a:r>
            <a:r>
              <a:rPr sz="1400" b="1" spc="-5" dirty="0">
                <a:latin typeface="Calibri"/>
                <a:cs typeface="Calibri"/>
              </a:rPr>
              <a:t>библиотечному </a:t>
            </a:r>
            <a:r>
              <a:rPr sz="1400" b="1" dirty="0">
                <a:latin typeface="Calibri"/>
                <a:cs typeface="Calibri"/>
              </a:rPr>
              <a:t>и </a:t>
            </a:r>
            <a:r>
              <a:rPr sz="1400" b="1" spc="-10" dirty="0">
                <a:latin typeface="Calibri"/>
                <a:cs typeface="Calibri"/>
              </a:rPr>
              <a:t>издательскому </a:t>
            </a:r>
            <a:r>
              <a:rPr sz="1400" b="1" spc="-20" dirty="0">
                <a:latin typeface="Calibri"/>
                <a:cs typeface="Calibri"/>
              </a:rPr>
              <a:t>делу.</a:t>
            </a:r>
            <a:r>
              <a:rPr sz="1400" b="1" spc="-8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Библиотечно-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175"/>
              </a:lnSpc>
            </a:pPr>
            <a:r>
              <a:rPr sz="1400" b="1" dirty="0">
                <a:latin typeface="Calibri"/>
                <a:cs typeface="Calibri"/>
              </a:rPr>
              <a:t>информационное </a:t>
            </a:r>
            <a:r>
              <a:rPr sz="1400" b="1" spc="-5" dirty="0">
                <a:latin typeface="Calibri"/>
                <a:cs typeface="Calibri"/>
              </a:rPr>
              <a:t>обслуживание. </a:t>
            </a:r>
            <a:r>
              <a:rPr sz="1400" b="1" spc="-20" dirty="0">
                <a:latin typeface="Calibri"/>
                <a:cs typeface="Calibri"/>
              </a:rPr>
              <a:t>Термины </a:t>
            </a:r>
            <a:r>
              <a:rPr sz="1400" b="1" dirty="0">
                <a:latin typeface="Calibri"/>
                <a:cs typeface="Calibri"/>
              </a:rPr>
              <a:t>и</a:t>
            </a:r>
            <a:r>
              <a:rPr sz="1400" b="1" spc="-9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определения»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98952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30" dirty="0">
                <a:latin typeface="Calibri Light"/>
                <a:cs typeface="Calibri Light"/>
              </a:rPr>
              <a:t>ГОСТ </a:t>
            </a:r>
            <a:r>
              <a:rPr sz="4400" b="0" dirty="0">
                <a:latin typeface="Calibri Light"/>
                <a:cs typeface="Calibri Light"/>
              </a:rPr>
              <a:t>Р </a:t>
            </a:r>
            <a:r>
              <a:rPr sz="4400" b="0" spc="-35" dirty="0">
                <a:latin typeface="Calibri Light"/>
                <a:cs typeface="Calibri Light"/>
              </a:rPr>
              <a:t>7.0.99–2018 </a:t>
            </a:r>
            <a:r>
              <a:rPr b="0" spc="-20" dirty="0">
                <a:latin typeface="Calibri Light"/>
                <a:cs typeface="Calibri Light"/>
              </a:rPr>
              <a:t>Реферат </a:t>
            </a:r>
            <a:r>
              <a:rPr b="0" dirty="0">
                <a:latin typeface="Calibri Light"/>
                <a:cs typeface="Calibri Light"/>
              </a:rPr>
              <a:t>и </a:t>
            </a:r>
            <a:r>
              <a:rPr b="0" spc="-20" dirty="0">
                <a:latin typeface="Calibri Light"/>
                <a:cs typeface="Calibri Light"/>
              </a:rPr>
              <a:t>аннотация. </a:t>
            </a:r>
            <a:r>
              <a:rPr b="0" spc="-15" dirty="0">
                <a:latin typeface="Calibri Light"/>
                <a:cs typeface="Calibri Light"/>
              </a:rPr>
              <a:t>Общие</a:t>
            </a:r>
            <a:r>
              <a:rPr b="0" spc="-325" dirty="0">
                <a:latin typeface="Calibri Light"/>
                <a:cs typeface="Calibri Light"/>
              </a:rPr>
              <a:t> </a:t>
            </a:r>
            <a:r>
              <a:rPr b="0" spc="-20" dirty="0">
                <a:latin typeface="Calibri Light"/>
                <a:cs typeface="Calibri Light"/>
              </a:rPr>
              <a:t>требования.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315585">
              <a:lnSpc>
                <a:spcPts val="2039"/>
              </a:lnSpc>
              <a:spcBef>
                <a:spcPts val="105"/>
              </a:spcBef>
            </a:pPr>
            <a:r>
              <a:rPr spc="-5" dirty="0"/>
              <a:t>устанавливает </a:t>
            </a:r>
            <a:r>
              <a:rPr dirty="0"/>
              <a:t>требования к</a:t>
            </a:r>
            <a:r>
              <a:rPr spc="-15" dirty="0"/>
              <a:t> содержанию,</a:t>
            </a:r>
          </a:p>
          <a:p>
            <a:pPr marL="5315585">
              <a:lnSpc>
                <a:spcPts val="1680"/>
              </a:lnSpc>
            </a:pPr>
            <a:r>
              <a:rPr dirty="0"/>
              <a:t>построению и</a:t>
            </a:r>
            <a:r>
              <a:rPr spc="-65" dirty="0"/>
              <a:t> </a:t>
            </a:r>
            <a:r>
              <a:rPr spc="-5" dirty="0"/>
              <a:t>оформлению</a:t>
            </a:r>
          </a:p>
          <a:p>
            <a:pPr marL="5315585">
              <a:lnSpc>
                <a:spcPts val="2039"/>
              </a:lnSpc>
            </a:pPr>
            <a:r>
              <a:rPr spc="-5" dirty="0"/>
              <a:t>текста реферата </a:t>
            </a:r>
            <a:r>
              <a:rPr dirty="0"/>
              <a:t>и </a:t>
            </a:r>
            <a:r>
              <a:rPr spc="-5" dirty="0"/>
              <a:t>аннотации </a:t>
            </a:r>
            <a:r>
              <a:rPr dirty="0"/>
              <a:t>на</a:t>
            </a:r>
            <a:r>
              <a:rPr spc="-35" dirty="0"/>
              <a:t> </a:t>
            </a:r>
            <a:r>
              <a:rPr spc="-10" dirty="0"/>
              <a:t>документы.</a:t>
            </a:r>
          </a:p>
          <a:p>
            <a:pPr marL="5315585" marR="52705">
              <a:lnSpc>
                <a:spcPct val="70000"/>
              </a:lnSpc>
              <a:spcBef>
                <a:spcPts val="1680"/>
              </a:spcBef>
            </a:pPr>
            <a:r>
              <a:rPr spc="-5" dirty="0"/>
              <a:t>предназначен для </a:t>
            </a:r>
            <a:r>
              <a:rPr dirty="0"/>
              <a:t>применения </a:t>
            </a:r>
            <a:r>
              <a:rPr spc="-5" dirty="0"/>
              <a:t>физическими  лицами </a:t>
            </a:r>
            <a:r>
              <a:rPr dirty="0"/>
              <a:t>и</a:t>
            </a:r>
            <a:r>
              <a:rPr spc="-25" dirty="0"/>
              <a:t> </a:t>
            </a:r>
            <a:r>
              <a:rPr spc="-5" dirty="0"/>
              <a:t>организациями,</a:t>
            </a:r>
          </a:p>
          <a:p>
            <a:pPr marL="5315585">
              <a:lnSpc>
                <a:spcPts val="1320"/>
              </a:lnSpc>
            </a:pPr>
            <a:r>
              <a:rPr spc="-10" dirty="0"/>
              <a:t>подготавливающими </a:t>
            </a:r>
            <a:r>
              <a:rPr dirty="0"/>
              <a:t>и</a:t>
            </a:r>
            <a:r>
              <a:rPr spc="-50" dirty="0"/>
              <a:t> </a:t>
            </a:r>
            <a:r>
              <a:rPr spc="-5" dirty="0"/>
              <a:t>выпускающими</a:t>
            </a:r>
          </a:p>
          <a:p>
            <a:pPr marL="5315585">
              <a:lnSpc>
                <a:spcPts val="1680"/>
              </a:lnSpc>
            </a:pPr>
            <a:r>
              <a:rPr dirty="0"/>
              <a:t>первичные и </a:t>
            </a:r>
            <a:r>
              <a:rPr spc="-5" dirty="0"/>
              <a:t>вторичные </a:t>
            </a:r>
            <a:r>
              <a:rPr spc="-10" dirty="0"/>
              <a:t>документы, </a:t>
            </a:r>
            <a:r>
              <a:rPr dirty="0"/>
              <a:t>в</a:t>
            </a:r>
            <a:r>
              <a:rPr spc="-30" dirty="0"/>
              <a:t> </a:t>
            </a:r>
            <a:r>
              <a:rPr spc="-10" dirty="0"/>
              <a:t>том</a:t>
            </a:r>
          </a:p>
          <a:p>
            <a:pPr marL="5315585">
              <a:lnSpc>
                <a:spcPts val="2039"/>
              </a:lnSpc>
            </a:pPr>
            <a:r>
              <a:rPr dirty="0"/>
              <a:t>числе в </a:t>
            </a:r>
            <a:r>
              <a:rPr spc="-10" dirty="0"/>
              <a:t>электронной </a:t>
            </a:r>
            <a:r>
              <a:rPr dirty="0"/>
              <a:t>форме.</a:t>
            </a:r>
          </a:p>
          <a:p>
            <a:pPr marL="5315585" marR="5080">
              <a:lnSpc>
                <a:spcPct val="70000"/>
              </a:lnSpc>
              <a:spcBef>
                <a:spcPts val="1680"/>
              </a:spcBef>
            </a:pPr>
            <a:r>
              <a:rPr spc="-10" dirty="0"/>
              <a:t>рекомендован </a:t>
            </a:r>
            <a:r>
              <a:rPr spc="-5" dirty="0"/>
              <a:t>авторам научно-технических </a:t>
            </a:r>
            <a:r>
              <a:rPr dirty="0"/>
              <a:t>и  </a:t>
            </a:r>
            <a:r>
              <a:rPr spc="-5" dirty="0"/>
              <a:t>научно-практических</a:t>
            </a:r>
            <a:r>
              <a:rPr spc="-25" dirty="0"/>
              <a:t> </a:t>
            </a:r>
            <a:r>
              <a:rPr spc="-10" dirty="0"/>
              <a:t>документов(статей,</a:t>
            </a:r>
          </a:p>
          <a:p>
            <a:pPr marL="5315585">
              <a:lnSpc>
                <a:spcPts val="1320"/>
              </a:lnSpc>
            </a:pPr>
            <a:r>
              <a:rPr spc="-10" dirty="0"/>
              <a:t>текстов докладов, </a:t>
            </a:r>
            <a:r>
              <a:rPr spc="-5" dirty="0"/>
              <a:t>монографий),</a:t>
            </a:r>
            <a:r>
              <a:rPr spc="-55" dirty="0"/>
              <a:t> </a:t>
            </a:r>
            <a:r>
              <a:rPr dirty="0"/>
              <a:t>при</a:t>
            </a:r>
          </a:p>
          <a:p>
            <a:pPr marL="5315585">
              <a:lnSpc>
                <a:spcPts val="1680"/>
              </a:lnSpc>
            </a:pPr>
            <a:r>
              <a:rPr spc="-5" dirty="0"/>
              <a:t>составлении авторских </a:t>
            </a:r>
            <a:r>
              <a:rPr dirty="0"/>
              <a:t>резюме </a:t>
            </a:r>
            <a:r>
              <a:rPr spc="-5" dirty="0"/>
              <a:t>(рефератов)</a:t>
            </a:r>
            <a:r>
              <a:rPr spc="-65" dirty="0"/>
              <a:t> </a:t>
            </a:r>
            <a:r>
              <a:rPr dirty="0"/>
              <a:t>к</a:t>
            </a:r>
          </a:p>
          <a:p>
            <a:pPr marL="5315585">
              <a:lnSpc>
                <a:spcPts val="1680"/>
              </a:lnSpc>
            </a:pPr>
            <a:r>
              <a:rPr dirty="0"/>
              <a:t>своим </a:t>
            </a:r>
            <a:r>
              <a:rPr spc="-10" dirty="0"/>
              <a:t>публикациям </a:t>
            </a:r>
            <a:r>
              <a:rPr dirty="0"/>
              <a:t>и </a:t>
            </a:r>
            <a:r>
              <a:rPr spc="-5" dirty="0"/>
              <a:t>аннотаций</a:t>
            </a:r>
            <a:r>
              <a:rPr spc="-80" dirty="0"/>
              <a:t> </a:t>
            </a:r>
            <a:r>
              <a:rPr dirty="0"/>
              <a:t>к</a:t>
            </a:r>
          </a:p>
          <a:p>
            <a:pPr marL="5315585" marR="201930">
              <a:lnSpc>
                <a:spcPct val="70000"/>
              </a:lnSpc>
              <a:spcBef>
                <a:spcPts val="359"/>
              </a:spcBef>
            </a:pPr>
            <a:r>
              <a:rPr spc="-5" dirty="0"/>
              <a:t>книгам(монографиям, </a:t>
            </a:r>
            <a:r>
              <a:rPr dirty="0"/>
              <a:t>учебным пособиям</a:t>
            </a:r>
            <a:r>
              <a:rPr spc="-114" dirty="0"/>
              <a:t> </a:t>
            </a:r>
            <a:r>
              <a:rPr dirty="0"/>
              <a:t>и  </a:t>
            </a:r>
            <a:r>
              <a:rPr spc="-20" dirty="0"/>
              <a:t>т.д.).</a:t>
            </a:r>
          </a:p>
        </p:txBody>
      </p:sp>
      <p:sp>
        <p:nvSpPr>
          <p:cNvPr id="4" name="object 4"/>
          <p:cNvSpPr/>
          <p:nvPr/>
        </p:nvSpPr>
        <p:spPr>
          <a:xfrm>
            <a:off x="1790665" y="1754103"/>
            <a:ext cx="3274383" cy="45286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98952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30" dirty="0">
                <a:latin typeface="Calibri Light"/>
                <a:cs typeface="Calibri Light"/>
              </a:rPr>
              <a:t>ГОСТ </a:t>
            </a:r>
            <a:r>
              <a:rPr sz="4400" b="0" dirty="0">
                <a:latin typeface="Calibri Light"/>
                <a:cs typeface="Calibri Light"/>
              </a:rPr>
              <a:t>Р </a:t>
            </a:r>
            <a:r>
              <a:rPr sz="4400" b="0" spc="-35" dirty="0">
                <a:latin typeface="Calibri Light"/>
                <a:cs typeface="Calibri Light"/>
              </a:rPr>
              <a:t>7.0.99–2018 </a:t>
            </a:r>
            <a:r>
              <a:rPr b="0" spc="-20" dirty="0">
                <a:latin typeface="Calibri Light"/>
                <a:cs typeface="Calibri Light"/>
              </a:rPr>
              <a:t>Реферат </a:t>
            </a:r>
            <a:r>
              <a:rPr b="0" dirty="0">
                <a:latin typeface="Calibri Light"/>
                <a:cs typeface="Calibri Light"/>
              </a:rPr>
              <a:t>и </a:t>
            </a:r>
            <a:r>
              <a:rPr b="0" spc="-20" dirty="0">
                <a:latin typeface="Calibri Light"/>
                <a:cs typeface="Calibri Light"/>
              </a:rPr>
              <a:t>аннотация. </a:t>
            </a:r>
            <a:r>
              <a:rPr b="0" spc="-15" dirty="0">
                <a:latin typeface="Calibri Light"/>
                <a:cs typeface="Calibri Light"/>
              </a:rPr>
              <a:t>Общие</a:t>
            </a:r>
            <a:r>
              <a:rPr b="0" spc="-325" dirty="0">
                <a:latin typeface="Calibri Light"/>
                <a:cs typeface="Calibri Light"/>
              </a:rPr>
              <a:t> </a:t>
            </a:r>
            <a:r>
              <a:rPr b="0" spc="-20" dirty="0">
                <a:latin typeface="Calibri Light"/>
                <a:cs typeface="Calibri Light"/>
              </a:rPr>
              <a:t>требования.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51828" y="3280994"/>
            <a:ext cx="1327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746250"/>
            <a:ext cx="4598035" cy="3750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400" b="1" dirty="0">
                <a:latin typeface="Calibri"/>
                <a:cs typeface="Calibri"/>
              </a:rPr>
              <a:t>По </a:t>
            </a:r>
            <a:r>
              <a:rPr sz="2400" b="1" spc="-5" dirty="0">
                <a:latin typeface="Calibri"/>
                <a:cs typeface="Calibri"/>
              </a:rPr>
              <a:t>форме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изложения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2450">
              <a:latin typeface="Calibri"/>
              <a:cs typeface="Calibri"/>
            </a:endParaRPr>
          </a:p>
          <a:p>
            <a:pPr marL="241300" marR="342900" indent="-228600">
              <a:lnSpc>
                <a:spcPct val="7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400" b="1" dirty="0">
                <a:latin typeface="Calibri"/>
                <a:cs typeface="Calibri"/>
              </a:rPr>
              <a:t>По </a:t>
            </a:r>
            <a:r>
              <a:rPr sz="2400" b="1" spc="-15" dirty="0">
                <a:latin typeface="Calibri"/>
                <a:cs typeface="Calibri"/>
              </a:rPr>
              <a:t>количеству </a:t>
            </a:r>
            <a:r>
              <a:rPr sz="2400" b="1" spc="-10" dirty="0">
                <a:latin typeface="Calibri"/>
                <a:cs typeface="Calibri"/>
              </a:rPr>
              <a:t>реферируемых  </a:t>
            </a:r>
            <a:r>
              <a:rPr sz="2400" b="1" spc="-5" dirty="0">
                <a:latin typeface="Calibri"/>
                <a:cs typeface="Calibri"/>
              </a:rPr>
              <a:t>документов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3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sz="2400" b="1" dirty="0">
                <a:latin typeface="Calibri"/>
                <a:cs typeface="Calibri"/>
              </a:rPr>
              <a:t>По </a:t>
            </a:r>
            <a:r>
              <a:rPr sz="2400" b="1" spc="-10" dirty="0">
                <a:latin typeface="Calibri"/>
                <a:cs typeface="Calibri"/>
              </a:rPr>
              <a:t>читательскому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назначению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150"/>
              </a:spcBef>
              <a:buFont typeface="Arial"/>
              <a:buChar char="•"/>
              <a:tabLst>
                <a:tab pos="241300" algn="l"/>
              </a:tabLst>
            </a:pPr>
            <a:r>
              <a:rPr sz="2400" b="1" dirty="0">
                <a:latin typeface="Calibri"/>
                <a:cs typeface="Calibri"/>
              </a:rPr>
              <a:t>По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составителю</a:t>
            </a:r>
            <a:endParaRPr sz="2400">
              <a:latin typeface="Calibri"/>
              <a:cs typeface="Calibri"/>
            </a:endParaRPr>
          </a:p>
          <a:p>
            <a:pPr marL="927100">
              <a:lnSpc>
                <a:spcPts val="1985"/>
              </a:lnSpc>
              <a:spcBef>
                <a:spcPts val="1915"/>
              </a:spcBef>
            </a:pPr>
            <a:r>
              <a:rPr sz="1700" b="1" spc="-5" dirty="0">
                <a:solidFill>
                  <a:srgbClr val="FF0000"/>
                </a:solidFill>
                <a:latin typeface="Calibri"/>
                <a:cs typeface="Calibri"/>
              </a:rPr>
              <a:t>машинный (автоматический)</a:t>
            </a:r>
            <a:r>
              <a:rPr sz="17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700" b="1" spc="-5" dirty="0">
                <a:solidFill>
                  <a:srgbClr val="FF0000"/>
                </a:solidFill>
                <a:latin typeface="Calibri"/>
                <a:cs typeface="Calibri"/>
              </a:rPr>
              <a:t>реферат:</a:t>
            </a:r>
            <a:endParaRPr sz="1700">
              <a:latin typeface="Calibri"/>
              <a:cs typeface="Calibri"/>
            </a:endParaRPr>
          </a:p>
          <a:p>
            <a:pPr marL="927100" marR="409575">
              <a:lnSpc>
                <a:spcPct val="70000"/>
              </a:lnSpc>
              <a:spcBef>
                <a:spcPts val="555"/>
              </a:spcBef>
            </a:pPr>
            <a:r>
              <a:rPr sz="1700" spc="-10" dirty="0">
                <a:solidFill>
                  <a:srgbClr val="FF0000"/>
                </a:solidFill>
                <a:latin typeface="Calibri"/>
                <a:cs typeface="Calibri"/>
              </a:rPr>
              <a:t>реферат, </a:t>
            </a:r>
            <a:r>
              <a:rPr sz="1700" spc="-5" dirty="0">
                <a:solidFill>
                  <a:srgbClr val="FF0000"/>
                </a:solidFill>
                <a:latin typeface="Calibri"/>
                <a:cs typeface="Calibri"/>
              </a:rPr>
              <a:t>составленный </a:t>
            </a:r>
            <a:r>
              <a:rPr sz="1700" dirty="0">
                <a:solidFill>
                  <a:srgbClr val="FF0000"/>
                </a:solidFill>
                <a:latin typeface="Calibri"/>
                <a:cs typeface="Calibri"/>
              </a:rPr>
              <a:t>с помощью  </a:t>
            </a:r>
            <a:r>
              <a:rPr sz="1700" spc="-5" dirty="0">
                <a:solidFill>
                  <a:srgbClr val="FF0000"/>
                </a:solidFill>
                <a:latin typeface="Calibri"/>
                <a:cs typeface="Calibri"/>
              </a:rPr>
              <a:t>компьютерной</a:t>
            </a:r>
            <a:r>
              <a:rPr sz="17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0000"/>
                </a:solidFill>
                <a:latin typeface="Calibri"/>
                <a:cs typeface="Calibri"/>
              </a:rPr>
              <a:t>программы.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1746250"/>
            <a:ext cx="4860925" cy="2310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libri"/>
                <a:cs typeface="Calibri"/>
              </a:rPr>
              <a:t>реферат: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450"/>
              </a:lnSpc>
              <a:spcBef>
                <a:spcPts val="135"/>
              </a:spcBef>
            </a:pPr>
            <a:r>
              <a:rPr sz="2400" spc="-10" dirty="0">
                <a:latin typeface="Calibri"/>
                <a:cs typeface="Calibri"/>
              </a:rPr>
              <a:t>Краткое точное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изложение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70000"/>
              </a:lnSpc>
              <a:spcBef>
                <a:spcPts val="430"/>
              </a:spcBef>
            </a:pPr>
            <a:r>
              <a:rPr sz="2400" spc="-15" dirty="0">
                <a:latin typeface="Calibri"/>
                <a:cs typeface="Calibri"/>
              </a:rPr>
              <a:t>содержания </a:t>
            </a:r>
            <a:r>
              <a:rPr sz="2400" spc="-5" dirty="0">
                <a:latin typeface="Calibri"/>
                <a:cs typeface="Calibri"/>
              </a:rPr>
              <a:t>первичного </a:t>
            </a:r>
            <a:r>
              <a:rPr sz="2400" spc="-10" dirty="0">
                <a:latin typeface="Calibri"/>
                <a:cs typeface="Calibri"/>
              </a:rPr>
              <a:t>документа </a:t>
            </a:r>
            <a:r>
              <a:rPr sz="2400" dirty="0">
                <a:latin typeface="Calibri"/>
                <a:cs typeface="Calibri"/>
              </a:rPr>
              <a:t>в  </a:t>
            </a:r>
            <a:r>
              <a:rPr sz="2400" spc="-15" dirty="0">
                <a:latin typeface="Calibri"/>
                <a:cs typeface="Calibri"/>
              </a:rPr>
              <a:t>текстовой </a:t>
            </a:r>
            <a:r>
              <a:rPr sz="2400" spc="-5" dirty="0">
                <a:latin typeface="Calibri"/>
                <a:cs typeface="Calibri"/>
              </a:rPr>
              <a:t>форме, включающее  основные фактические </a:t>
            </a:r>
            <a:r>
              <a:rPr sz="2400" spc="-10" dirty="0">
                <a:latin typeface="Calibri"/>
                <a:cs typeface="Calibri"/>
              </a:rPr>
              <a:t>сведения </a:t>
            </a:r>
            <a:r>
              <a:rPr sz="2400" dirty="0">
                <a:latin typeface="Calibri"/>
                <a:cs typeface="Calibri"/>
              </a:rPr>
              <a:t>и  </a:t>
            </a:r>
            <a:r>
              <a:rPr sz="2400" spc="-15" dirty="0">
                <a:latin typeface="Calibri"/>
                <a:cs typeface="Calibri"/>
              </a:rPr>
              <a:t>выводы, </a:t>
            </a:r>
            <a:r>
              <a:rPr sz="2400" dirty="0">
                <a:latin typeface="Calibri"/>
                <a:cs typeface="Calibri"/>
              </a:rPr>
              <a:t>без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дополнительной</a:t>
            </a:r>
            <a:endParaRPr sz="2400">
              <a:latin typeface="Calibri"/>
              <a:cs typeface="Calibri"/>
            </a:endParaRPr>
          </a:p>
          <a:p>
            <a:pPr marL="12700" marR="619760">
              <a:lnSpc>
                <a:spcPct val="70000"/>
              </a:lnSpc>
            </a:pPr>
            <a:r>
              <a:rPr sz="2400" spc="-5" dirty="0">
                <a:latin typeface="Calibri"/>
                <a:cs typeface="Calibri"/>
              </a:rPr>
              <a:t>интерпретации </a:t>
            </a:r>
            <a:r>
              <a:rPr sz="2400" dirty="0">
                <a:latin typeface="Calibri"/>
                <a:cs typeface="Calibri"/>
              </a:rPr>
              <a:t>или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критических  замечаний </a:t>
            </a:r>
            <a:r>
              <a:rPr sz="2400" spc="-10" dirty="0">
                <a:latin typeface="Calibri"/>
                <a:cs typeface="Calibri"/>
              </a:rPr>
              <a:t>автора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реферата.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98952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30" dirty="0">
                <a:latin typeface="Calibri Light"/>
                <a:cs typeface="Calibri Light"/>
              </a:rPr>
              <a:t>ГОСТ </a:t>
            </a:r>
            <a:r>
              <a:rPr sz="4400" b="0" dirty="0">
                <a:latin typeface="Calibri Light"/>
                <a:cs typeface="Calibri Light"/>
              </a:rPr>
              <a:t>Р </a:t>
            </a:r>
            <a:r>
              <a:rPr sz="4400" b="0" spc="-35" dirty="0">
                <a:latin typeface="Calibri Light"/>
                <a:cs typeface="Calibri Light"/>
              </a:rPr>
              <a:t>7.0.99–2018 </a:t>
            </a:r>
            <a:r>
              <a:rPr b="0" spc="-20" dirty="0">
                <a:latin typeface="Calibri Light"/>
                <a:cs typeface="Calibri Light"/>
              </a:rPr>
              <a:t>Реферат </a:t>
            </a:r>
            <a:r>
              <a:rPr b="0" dirty="0">
                <a:latin typeface="Calibri Light"/>
                <a:cs typeface="Calibri Light"/>
              </a:rPr>
              <a:t>и </a:t>
            </a:r>
            <a:r>
              <a:rPr b="0" spc="-20" dirty="0">
                <a:latin typeface="Calibri Light"/>
                <a:cs typeface="Calibri Light"/>
              </a:rPr>
              <a:t>аннотация. </a:t>
            </a:r>
            <a:r>
              <a:rPr b="0" spc="-15" dirty="0">
                <a:latin typeface="Calibri Light"/>
                <a:cs typeface="Calibri Light"/>
              </a:rPr>
              <a:t>Общие</a:t>
            </a:r>
            <a:r>
              <a:rPr b="0" spc="-325" dirty="0">
                <a:latin typeface="Calibri Light"/>
                <a:cs typeface="Calibri Light"/>
              </a:rPr>
              <a:t> </a:t>
            </a:r>
            <a:r>
              <a:rPr b="0" spc="-20" dirty="0">
                <a:latin typeface="Calibri Light"/>
                <a:cs typeface="Calibri Light"/>
              </a:rPr>
              <a:t>требования.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51828" y="1727657"/>
            <a:ext cx="4758690" cy="323469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241300" marR="139700" indent="-228600">
              <a:lnSpc>
                <a:spcPct val="70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По </a:t>
            </a:r>
            <a:r>
              <a:rPr sz="2800" b="1" spc="-20" dirty="0">
                <a:latin typeface="Calibri"/>
                <a:cs typeface="Calibri"/>
              </a:rPr>
              <a:t>содержанию </a:t>
            </a:r>
            <a:r>
              <a:rPr sz="2800" b="1" spc="-5" dirty="0">
                <a:latin typeface="Calibri"/>
                <a:cs typeface="Calibri"/>
              </a:rPr>
              <a:t>и </a:t>
            </a:r>
            <a:r>
              <a:rPr sz="2800" b="1" spc="-20" dirty="0">
                <a:latin typeface="Calibri"/>
                <a:cs typeface="Calibri"/>
              </a:rPr>
              <a:t>целевому  </a:t>
            </a:r>
            <a:r>
              <a:rPr sz="2800" b="1" spc="-10" dirty="0">
                <a:latin typeface="Calibri"/>
                <a:cs typeface="Calibri"/>
              </a:rPr>
              <a:t>назначению</a:t>
            </a:r>
            <a:endParaRPr sz="2800">
              <a:latin typeface="Calibri"/>
              <a:cs typeface="Calibri"/>
            </a:endParaRPr>
          </a:p>
          <a:p>
            <a:pPr marL="241300" marR="1663700" indent="-228600">
              <a:lnSpc>
                <a:spcPct val="7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По </a:t>
            </a:r>
            <a:r>
              <a:rPr sz="2800" b="1" spc="-20" dirty="0">
                <a:latin typeface="Calibri"/>
                <a:cs typeface="Calibri"/>
              </a:rPr>
              <a:t>полноте охвата  содержания </a:t>
            </a:r>
            <a:r>
              <a:rPr sz="2800" b="1" spc="-5" dirty="0">
                <a:latin typeface="Calibri"/>
                <a:cs typeface="Calibri"/>
              </a:rPr>
              <a:t>и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по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2350"/>
              </a:lnSpc>
            </a:pPr>
            <a:r>
              <a:rPr sz="2800" b="1" spc="-15" dirty="0">
                <a:latin typeface="Calibri"/>
                <a:cs typeface="Calibri"/>
              </a:rPr>
              <a:t>читательскому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назначению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354"/>
              </a:lnSpc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По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объему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354"/>
              </a:lnSpc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По </a:t>
            </a:r>
            <a:r>
              <a:rPr sz="2800" b="1" spc="-10" dirty="0">
                <a:latin typeface="Calibri"/>
                <a:cs typeface="Calibri"/>
              </a:rPr>
              <a:t>области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применения</a:t>
            </a:r>
            <a:endParaRPr sz="2800">
              <a:latin typeface="Calibri"/>
              <a:cs typeface="Calibri"/>
            </a:endParaRPr>
          </a:p>
          <a:p>
            <a:pPr marL="927100">
              <a:lnSpc>
                <a:spcPts val="1835"/>
              </a:lnSpc>
              <a:spcBef>
                <a:spcPts val="1120"/>
              </a:spcBef>
            </a:pP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издательская 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аннотация (в 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издании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на</a:t>
            </a:r>
            <a:endParaRPr sz="1800">
              <a:latin typeface="Calibri"/>
              <a:cs typeface="Calibri"/>
            </a:endParaRPr>
          </a:p>
          <a:p>
            <a:pPr marL="927100">
              <a:lnSpc>
                <a:spcPts val="1835"/>
              </a:lnSpc>
            </a:pP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обороте </a:t>
            </a:r>
            <a:r>
              <a:rPr sz="1800" spc="-15" dirty="0">
                <a:solidFill>
                  <a:srgbClr val="C00000"/>
                </a:solidFill>
                <a:latin typeface="Calibri"/>
                <a:cs typeface="Calibri"/>
              </a:rPr>
              <a:t>титульного 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листа,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на</a:t>
            </a:r>
            <a:r>
              <a:rPr sz="1800" spc="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обложке)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5183885"/>
            <a:ext cx="4641850" cy="78105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 marR="5080" algn="just">
              <a:lnSpc>
                <a:spcPct val="70000"/>
              </a:lnSpc>
              <a:spcBef>
                <a:spcPts val="670"/>
              </a:spcBef>
            </a:pPr>
            <a:r>
              <a:rPr sz="1600" b="1" spc="-10" dirty="0">
                <a:solidFill>
                  <a:srgbClr val="C00000"/>
                </a:solidFill>
                <a:latin typeface="Calibri"/>
                <a:cs typeface="Calibri"/>
              </a:rPr>
              <a:t>библиографическая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аннотация </a:t>
            </a:r>
            <a:r>
              <a:rPr sz="1600" b="1" spc="-10" dirty="0">
                <a:solidFill>
                  <a:srgbClr val="C00000"/>
                </a:solidFill>
                <a:latin typeface="Calibri"/>
                <a:cs typeface="Calibri"/>
              </a:rPr>
              <a:t>(</a:t>
            </a:r>
            <a:r>
              <a:rPr sz="1600" spc="-10" dirty="0">
                <a:solidFill>
                  <a:srgbClr val="C00000"/>
                </a:solidFill>
                <a:latin typeface="Calibri"/>
                <a:cs typeface="Calibri"/>
              </a:rPr>
              <a:t>библиографическая  </a:t>
            </a:r>
            <a:r>
              <a:rPr sz="1600" spc="-5" dirty="0">
                <a:solidFill>
                  <a:srgbClr val="C00000"/>
                </a:solidFill>
                <a:latin typeface="Calibri"/>
                <a:cs typeface="Calibri"/>
              </a:rPr>
              <a:t>запись о </a:t>
            </a:r>
            <a:r>
              <a:rPr sz="1600" spc="-15" dirty="0">
                <a:solidFill>
                  <a:srgbClr val="C00000"/>
                </a:solidFill>
                <a:latin typeface="Calibri"/>
                <a:cs typeface="Calibri"/>
              </a:rPr>
              <a:t>целевом </a:t>
            </a:r>
            <a:r>
              <a:rPr sz="1600" spc="-5" dirty="0">
                <a:solidFill>
                  <a:srgbClr val="C00000"/>
                </a:solidFill>
                <a:latin typeface="Calibri"/>
                <a:cs typeface="Calibri"/>
              </a:rPr>
              <a:t>назначении, </a:t>
            </a:r>
            <a:r>
              <a:rPr sz="1600" spc="-10" dirty="0">
                <a:solidFill>
                  <a:srgbClr val="C00000"/>
                </a:solidFill>
                <a:latin typeface="Calibri"/>
                <a:cs typeface="Calibri"/>
              </a:rPr>
              <a:t>читательском </a:t>
            </a:r>
            <a:r>
              <a:rPr sz="1600" spc="-5" dirty="0">
                <a:solidFill>
                  <a:srgbClr val="C00000"/>
                </a:solidFill>
                <a:latin typeface="Calibri"/>
                <a:cs typeface="Calibri"/>
              </a:rPr>
              <a:t>адресе  </a:t>
            </a:r>
            <a:r>
              <a:rPr sz="1600" spc="-10" dirty="0">
                <a:solidFill>
                  <a:srgbClr val="C00000"/>
                </a:solidFill>
                <a:latin typeface="Calibri"/>
                <a:cs typeface="Calibri"/>
              </a:rPr>
              <a:t>издания, </a:t>
            </a:r>
            <a:r>
              <a:rPr sz="1600" spc="-5" dirty="0">
                <a:solidFill>
                  <a:srgbClr val="C00000"/>
                </a:solidFill>
                <a:latin typeface="Calibri"/>
                <a:cs typeface="Calibri"/>
              </a:rPr>
              <a:t>авторе, </a:t>
            </a:r>
            <a:r>
              <a:rPr sz="1600" spc="-10" dirty="0">
                <a:solidFill>
                  <a:srgbClr val="C00000"/>
                </a:solidFill>
                <a:latin typeface="Calibri"/>
                <a:cs typeface="Calibri"/>
              </a:rPr>
              <a:t>жанре произведения </a:t>
            </a:r>
            <a:r>
              <a:rPr sz="1600" spc="-5" dirty="0">
                <a:solidFill>
                  <a:srgbClr val="C00000"/>
                </a:solidFill>
                <a:latin typeface="Calibri"/>
                <a:cs typeface="Calibri"/>
              </a:rPr>
              <a:t>и </a:t>
            </a:r>
            <a:r>
              <a:rPr sz="1600" spc="-10" dirty="0">
                <a:solidFill>
                  <a:srgbClr val="C00000"/>
                </a:solidFill>
                <a:latin typeface="Calibri"/>
                <a:cs typeface="Calibri"/>
              </a:rPr>
              <a:t>времени его  создания </a:t>
            </a:r>
            <a:r>
              <a:rPr sz="1600" spc="-5" dirty="0">
                <a:solidFill>
                  <a:srgbClr val="C00000"/>
                </a:solidFill>
                <a:latin typeface="Calibri"/>
                <a:cs typeface="Calibri"/>
              </a:rPr>
              <a:t>и</a:t>
            </a:r>
            <a:r>
              <a:rPr sz="1600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Calibri"/>
                <a:cs typeface="Calibri"/>
              </a:rPr>
              <a:t>печати)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1707845"/>
            <a:ext cx="4454525" cy="2689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4139">
              <a:lnSpc>
                <a:spcPts val="3765"/>
              </a:lnSpc>
              <a:spcBef>
                <a:spcPts val="105"/>
              </a:spcBef>
            </a:pPr>
            <a:r>
              <a:rPr sz="3200" b="1" dirty="0">
                <a:latin typeface="Calibri"/>
                <a:cs typeface="Calibri"/>
              </a:rPr>
              <a:t>аннотация:</a:t>
            </a:r>
            <a:endParaRPr sz="3200">
              <a:latin typeface="Calibri"/>
              <a:cs typeface="Calibri"/>
            </a:endParaRPr>
          </a:p>
          <a:p>
            <a:pPr marL="12700" marR="210185" algn="just">
              <a:lnSpc>
                <a:spcPct val="70000"/>
              </a:lnSpc>
              <a:spcBef>
                <a:spcPts val="1075"/>
              </a:spcBef>
            </a:pPr>
            <a:r>
              <a:rPr sz="3200" spc="-10" dirty="0">
                <a:latin typeface="Calibri"/>
                <a:cs typeface="Calibri"/>
              </a:rPr>
              <a:t>Краткая характеристика  </a:t>
            </a:r>
            <a:r>
              <a:rPr sz="3200" spc="-5" dirty="0">
                <a:latin typeface="Calibri"/>
                <a:cs typeface="Calibri"/>
              </a:rPr>
              <a:t>первичного </a:t>
            </a:r>
            <a:r>
              <a:rPr sz="3200" spc="-10" dirty="0">
                <a:latin typeface="Calibri"/>
                <a:cs typeface="Calibri"/>
              </a:rPr>
              <a:t>документа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  </a:t>
            </a:r>
            <a:r>
              <a:rPr sz="3200" spc="-10" dirty="0">
                <a:latin typeface="Calibri"/>
                <a:cs typeface="Calibri"/>
              </a:rPr>
              <a:t>точки </a:t>
            </a:r>
            <a:r>
              <a:rPr sz="3200" spc="-5" dirty="0">
                <a:latin typeface="Calibri"/>
                <a:cs typeface="Calibri"/>
              </a:rPr>
              <a:t>зрения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его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2115"/>
              </a:lnSpc>
            </a:pPr>
            <a:r>
              <a:rPr sz="3200" dirty="0">
                <a:latin typeface="Calibri"/>
                <a:cs typeface="Calibri"/>
              </a:rPr>
              <a:t>назначения,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содержания,</a:t>
            </a:r>
            <a:endParaRPr sz="3200">
              <a:latin typeface="Calibri"/>
              <a:cs typeface="Calibri"/>
            </a:endParaRPr>
          </a:p>
          <a:p>
            <a:pPr marL="12700" marR="611505">
              <a:lnSpc>
                <a:spcPct val="70000"/>
              </a:lnSpc>
              <a:spcBef>
                <a:spcPts val="575"/>
              </a:spcBef>
            </a:pPr>
            <a:r>
              <a:rPr sz="3200" dirty="0">
                <a:latin typeface="Calibri"/>
                <a:cs typeface="Calibri"/>
              </a:rPr>
              <a:t>вида, </a:t>
            </a:r>
            <a:r>
              <a:rPr sz="3200" spc="-5" dirty="0">
                <a:latin typeface="Calibri"/>
                <a:cs typeface="Calibri"/>
              </a:rPr>
              <a:t>формы </a:t>
            </a:r>
            <a:r>
              <a:rPr sz="3200" dirty="0">
                <a:latin typeface="Calibri"/>
                <a:cs typeface="Calibri"/>
              </a:rPr>
              <a:t>и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других  особенн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spc="-15" dirty="0">
                <a:latin typeface="Calibri"/>
                <a:cs typeface="Calibri"/>
              </a:rPr>
              <a:t>с</a:t>
            </a:r>
            <a:r>
              <a:rPr sz="3200" spc="-30" dirty="0">
                <a:latin typeface="Calibri"/>
                <a:cs typeface="Calibri"/>
              </a:rPr>
              <a:t>т</a:t>
            </a:r>
            <a:r>
              <a:rPr sz="3200" spc="-15" dirty="0">
                <a:latin typeface="Calibri"/>
                <a:cs typeface="Calibri"/>
              </a:rPr>
              <a:t>е</a:t>
            </a:r>
            <a:r>
              <a:rPr sz="3200" spc="10" dirty="0">
                <a:latin typeface="Calibri"/>
                <a:cs typeface="Calibri"/>
              </a:rPr>
              <a:t>й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>
            <a:extLst>
              <a:ext uri="{FF2B5EF4-FFF2-40B4-BE49-F238E27FC236}">
                <a16:creationId xmlns:a16="http://schemas.microsoft.com/office/drawing/2014/main" id="{1E55D37A-121B-4D0C-8C1F-05EFA0377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714" y="479426"/>
            <a:ext cx="7299325" cy="7842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3000" dirty="0">
                <a:solidFill>
                  <a:schemeClr val="accent5">
                    <a:lumMod val="50000"/>
                  </a:schemeClr>
                </a:solidFill>
              </a:rPr>
              <a:t>Применение стандартов в библиотечной деятельности</a:t>
            </a:r>
          </a:p>
        </p:txBody>
      </p:sp>
      <p:sp>
        <p:nvSpPr>
          <p:cNvPr id="13315" name="Объект 2">
            <a:extLst>
              <a:ext uri="{FF2B5EF4-FFF2-40B4-BE49-F238E27FC236}">
                <a16:creationId xmlns:a16="http://schemas.microsoft.com/office/drawing/2014/main" id="{0224D207-A4F8-41E9-A7BD-A659373C9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508126"/>
            <a:ext cx="7886700" cy="4600575"/>
          </a:xfrm>
        </p:spPr>
        <p:txBody>
          <a:bodyPr>
            <a:normAutofit lnSpcReduction="10000"/>
          </a:bodyPr>
          <a:lstStyle/>
          <a:p>
            <a:r>
              <a:rPr lang="ru-RU" altLang="ru-RU" sz="2600" dirty="0"/>
              <a:t>Расширение терминосистемы, в т.ч. введение «национальных» терминов;</a:t>
            </a:r>
          </a:p>
          <a:p>
            <a:r>
              <a:rPr lang="ru-RU" altLang="ru-RU" sz="2600" dirty="0"/>
              <a:t>Уточнение определений;</a:t>
            </a:r>
          </a:p>
          <a:p>
            <a:r>
              <a:rPr lang="ru-RU" altLang="ru-RU" sz="2600" dirty="0"/>
              <a:t>Упорядочение системы понятий, в т.ч. классификация объектов;</a:t>
            </a:r>
          </a:p>
          <a:p>
            <a:r>
              <a:rPr lang="ru-RU" altLang="ru-RU" sz="2600" dirty="0"/>
              <a:t>Описание технологий по направлениям деятельности;</a:t>
            </a:r>
          </a:p>
          <a:p>
            <a:r>
              <a:rPr lang="ru-RU" altLang="ru-RU" sz="2600" dirty="0"/>
              <a:t>Установление рекомендаций по организационно-управленческим аспектам деятельности библиотек;</a:t>
            </a:r>
          </a:p>
          <a:p>
            <a:r>
              <a:rPr lang="ru-RU" altLang="ru-RU" sz="2600" dirty="0"/>
              <a:t>Применение рекомендаций стандартов в практической деятельности. </a:t>
            </a:r>
          </a:p>
        </p:txBody>
      </p:sp>
      <p:sp>
        <p:nvSpPr>
          <p:cNvPr id="22532" name="Номер слайда 3">
            <a:extLst>
              <a:ext uri="{FF2B5EF4-FFF2-40B4-BE49-F238E27FC236}">
                <a16:creationId xmlns:a16="http://schemas.microsoft.com/office/drawing/2014/main" id="{8F8C55C5-D6D1-449C-A753-F7FB20857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>
                <a:solidFill>
                  <a:srgbClr val="203864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203864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203864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203864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1BB7575-11C4-4374-B626-87F71C407A77}" type="slidenum">
              <a:rPr lang="ru-RU" altLang="ru-RU" sz="1200">
                <a:solidFill>
                  <a:srgbClr val="898989"/>
                </a:solidFill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790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0144EDAF-EB09-4DF5-88A0-01B4F6D3C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chemeClr val="accent5">
                    <a:lumMod val="50000"/>
                  </a:schemeClr>
                </a:solidFill>
              </a:rPr>
              <a:t>Актуальность стандартов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CC9E0D23-EFA7-4977-9A34-D274A51A7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447801"/>
            <a:ext cx="7886700" cy="4657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altLang="ru-RU" sz="2400"/>
              <a:t>Соответствие действующим нормам законодательства Российской Федерации;</a:t>
            </a:r>
          </a:p>
          <a:p>
            <a:pPr eaLnBrk="1" hangingPunct="1"/>
            <a:r>
              <a:rPr lang="ru-RU" altLang="ru-RU" sz="2400"/>
              <a:t>Гармонизация стандарта на международном и/или региональном уровне;</a:t>
            </a:r>
          </a:p>
          <a:p>
            <a:pPr eaLnBrk="1" hangingPunct="1"/>
            <a:r>
              <a:rPr lang="ru-RU" altLang="ru-RU" sz="2400"/>
              <a:t>Отсутствие противоречий или дублирования с вновь разработанными, пересмотренными и измененными национальными стандартами Российской Федерации и межгосударственными стандартами, действующими в качестве национальных стандартов;</a:t>
            </a:r>
          </a:p>
          <a:p>
            <a:pPr eaLnBrk="1" hangingPunct="1"/>
            <a:r>
              <a:rPr lang="ru-RU" altLang="ru-RU" sz="2400"/>
              <a:t>Отсутствие ссылок на отмененные национальные или межгосударственные стандарты, действие которых прекращено на территории Российской Федерации в одностороннем порядке.</a:t>
            </a:r>
          </a:p>
        </p:txBody>
      </p:sp>
    </p:spTree>
    <p:extLst>
      <p:ext uri="{BB962C8B-B14F-4D97-AF65-F5344CB8AC3E}">
        <p14:creationId xmlns:p14="http://schemas.microsoft.com/office/powerpoint/2010/main" val="5124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100285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35" dirty="0">
                <a:solidFill>
                  <a:srgbClr val="000000"/>
                </a:solidFill>
                <a:latin typeface="Calibri Light"/>
                <a:cs typeface="Calibri Light"/>
              </a:rPr>
              <a:t>СИБИД </a:t>
            </a:r>
            <a:r>
              <a:rPr sz="2800" b="0" spc="-5" dirty="0">
                <a:solidFill>
                  <a:srgbClr val="000000"/>
                </a:solidFill>
                <a:latin typeface="Calibri Light"/>
                <a:cs typeface="Calibri Light"/>
              </a:rPr>
              <a:t>в </a:t>
            </a:r>
            <a:r>
              <a:rPr sz="2800" b="0" spc="-20" dirty="0">
                <a:solidFill>
                  <a:srgbClr val="000000"/>
                </a:solidFill>
                <a:latin typeface="Calibri Light"/>
                <a:cs typeface="Calibri Light"/>
              </a:rPr>
              <a:t>области </a:t>
            </a:r>
            <a:r>
              <a:rPr sz="2800" b="0" spc="-30" dirty="0">
                <a:solidFill>
                  <a:srgbClr val="000000"/>
                </a:solidFill>
                <a:latin typeface="Calibri Light"/>
                <a:cs typeface="Calibri Light"/>
              </a:rPr>
              <a:t>библиотечно-информационной</a:t>
            </a:r>
            <a:r>
              <a:rPr sz="2800" b="0" spc="-16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800" b="0" spc="-25" dirty="0">
                <a:solidFill>
                  <a:srgbClr val="000000"/>
                </a:solidFill>
                <a:latin typeface="Calibri Light"/>
                <a:cs typeface="Calibri Light"/>
              </a:rPr>
              <a:t>деятельности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697606"/>
            <a:ext cx="487743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025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донормативные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акты</a:t>
            </a:r>
            <a:endParaRPr sz="2800">
              <a:latin typeface="Calibri"/>
              <a:cs typeface="Calibri"/>
            </a:endParaRPr>
          </a:p>
          <a:p>
            <a:pPr marL="12700" marR="315595">
              <a:lnSpc>
                <a:spcPts val="2690"/>
              </a:lnSpc>
              <a:spcBef>
                <a:spcPts val="310"/>
              </a:spcBef>
            </a:pPr>
            <a:r>
              <a:rPr sz="2800" spc="-5" dirty="0">
                <a:latin typeface="Calibri"/>
                <a:cs typeface="Calibri"/>
              </a:rPr>
              <a:t>(стандарты), </a:t>
            </a:r>
            <a:r>
              <a:rPr sz="2800" spc="-10" dirty="0">
                <a:latin typeface="Calibri"/>
                <a:cs typeface="Calibri"/>
              </a:rPr>
              <a:t>унифицирующие  общие </a:t>
            </a:r>
            <a:r>
              <a:rPr sz="2800" spc="-5" dirty="0">
                <a:latin typeface="Calibri"/>
                <a:cs typeface="Calibri"/>
              </a:rPr>
              <a:t>понятия и  </a:t>
            </a:r>
            <a:r>
              <a:rPr sz="2800" spc="-20" dirty="0">
                <a:latin typeface="Calibri"/>
                <a:cs typeface="Calibri"/>
              </a:rPr>
              <a:t>определяющие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термины,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20"/>
              </a:spcBef>
            </a:pPr>
            <a:r>
              <a:rPr sz="2800" spc="-10" dirty="0">
                <a:latin typeface="Calibri"/>
                <a:cs typeface="Calibri"/>
              </a:rPr>
              <a:t>применяемые </a:t>
            </a:r>
            <a:r>
              <a:rPr sz="2800" spc="-5" dirty="0">
                <a:latin typeface="Calibri"/>
                <a:cs typeface="Calibri"/>
              </a:rPr>
              <a:t>в </a:t>
            </a:r>
            <a:r>
              <a:rPr sz="2800" spc="-15" dirty="0">
                <a:latin typeface="Calibri"/>
                <a:cs typeface="Calibri"/>
              </a:rPr>
              <a:t>библиотечно-  </a:t>
            </a:r>
            <a:r>
              <a:rPr sz="2800" spc="-5" dirty="0">
                <a:latin typeface="Calibri"/>
                <a:cs typeface="Calibri"/>
              </a:rPr>
              <a:t>информационной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деятельности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759661"/>
            <a:ext cx="5019040" cy="403288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41300" marR="5080" indent="-228600">
              <a:lnSpc>
                <a:spcPts val="2690"/>
              </a:lnSpc>
              <a:spcBef>
                <a:spcPts val="7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библиотечно-информационная  </a:t>
            </a:r>
            <a:r>
              <a:rPr sz="2800" spc="-15" dirty="0">
                <a:latin typeface="Calibri"/>
                <a:cs typeface="Calibri"/>
              </a:rPr>
              <a:t>деятельность 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целом,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025"/>
              </a:lnSpc>
              <a:spcBef>
                <a:spcPts val="3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библиография,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3025"/>
              </a:lnSpc>
            </a:pPr>
            <a:r>
              <a:rPr sz="2800" spc="-10" dirty="0">
                <a:latin typeface="Calibri"/>
                <a:cs typeface="Calibri"/>
              </a:rPr>
              <a:t>библиографоведение,</a:t>
            </a:r>
            <a:endParaRPr sz="2800">
              <a:latin typeface="Calibri"/>
              <a:cs typeface="Calibri"/>
            </a:endParaRPr>
          </a:p>
          <a:p>
            <a:pPr marL="241300" marR="899160" indent="-228600">
              <a:lnSpc>
                <a:spcPts val="2690"/>
              </a:lnSpc>
              <a:spcBef>
                <a:spcPts val="99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поиск и распространение  информации,</a:t>
            </a:r>
            <a:endParaRPr sz="2800">
              <a:latin typeface="Calibri"/>
              <a:cs typeface="Calibri"/>
            </a:endParaRPr>
          </a:p>
          <a:p>
            <a:pPr marL="241300" marR="487680" indent="-228600">
              <a:lnSpc>
                <a:spcPts val="2690"/>
              </a:lnSpc>
              <a:spcBef>
                <a:spcPts val="99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информацио</a:t>
            </a:r>
            <a:r>
              <a:rPr sz="2800" dirty="0">
                <a:latin typeface="Calibri"/>
                <a:cs typeface="Calibri"/>
              </a:rPr>
              <a:t>н</a:t>
            </a:r>
            <a:r>
              <a:rPr sz="2800" spc="-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о-</a:t>
            </a:r>
            <a:r>
              <a:rPr sz="2800" spc="-5" dirty="0">
                <a:latin typeface="Calibri"/>
                <a:cs typeface="Calibri"/>
              </a:rPr>
              <a:t>поис</a:t>
            </a:r>
            <a:r>
              <a:rPr sz="2800" spc="-40" dirty="0">
                <a:latin typeface="Calibri"/>
                <a:cs typeface="Calibri"/>
              </a:rPr>
              <a:t>к</a:t>
            </a:r>
            <a:r>
              <a:rPr sz="2800" spc="-10" dirty="0">
                <a:latin typeface="Calibri"/>
                <a:cs typeface="Calibri"/>
              </a:rPr>
              <a:t>овые  языки,</a:t>
            </a:r>
            <a:endParaRPr sz="2800">
              <a:latin typeface="Calibri"/>
              <a:cs typeface="Calibri"/>
            </a:endParaRPr>
          </a:p>
          <a:p>
            <a:pPr marL="241300" marR="1448435" indent="-228600">
              <a:lnSpc>
                <a:spcPct val="80000"/>
              </a:lnSpc>
              <a:spcBef>
                <a:spcPts val="1019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типология </a:t>
            </a:r>
            <a:r>
              <a:rPr sz="2800" spc="-5" dirty="0">
                <a:latin typeface="Calibri"/>
                <a:cs typeface="Calibri"/>
              </a:rPr>
              <a:t>печатных и  </a:t>
            </a:r>
            <a:r>
              <a:rPr sz="2800" spc="-15" dirty="0">
                <a:latin typeface="Calibri"/>
                <a:cs typeface="Calibri"/>
              </a:rPr>
              <a:t>электронных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изданий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6041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100285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35" dirty="0">
                <a:solidFill>
                  <a:srgbClr val="000000"/>
                </a:solidFill>
                <a:latin typeface="Calibri Light"/>
                <a:cs typeface="Calibri Light"/>
              </a:rPr>
              <a:t>СИБИД </a:t>
            </a:r>
            <a:r>
              <a:rPr sz="2800" b="0" spc="-5" dirty="0">
                <a:solidFill>
                  <a:srgbClr val="000000"/>
                </a:solidFill>
                <a:latin typeface="Calibri Light"/>
                <a:cs typeface="Calibri Light"/>
              </a:rPr>
              <a:t>в </a:t>
            </a:r>
            <a:r>
              <a:rPr sz="2800" b="0" spc="-20" dirty="0">
                <a:solidFill>
                  <a:srgbClr val="000000"/>
                </a:solidFill>
                <a:latin typeface="Calibri Light"/>
                <a:cs typeface="Calibri Light"/>
              </a:rPr>
              <a:t>области </a:t>
            </a:r>
            <a:r>
              <a:rPr sz="2800" b="0" spc="-30" dirty="0">
                <a:solidFill>
                  <a:srgbClr val="000000"/>
                </a:solidFill>
                <a:latin typeface="Calibri Light"/>
                <a:cs typeface="Calibri Light"/>
              </a:rPr>
              <a:t>библиотечно-информационной</a:t>
            </a:r>
            <a:r>
              <a:rPr sz="2800" b="0" spc="-16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800" b="0" spc="-25" dirty="0">
                <a:solidFill>
                  <a:srgbClr val="000000"/>
                </a:solidFill>
                <a:latin typeface="Calibri Light"/>
                <a:cs typeface="Calibri Light"/>
              </a:rPr>
              <a:t>деятельности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816479"/>
            <a:ext cx="4999990" cy="1220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9235">
              <a:lnSpc>
                <a:spcPts val="3190"/>
              </a:lnSpc>
              <a:spcBef>
                <a:spcPts val="9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технологические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стандарты,</a:t>
            </a:r>
            <a:endParaRPr sz="2800">
              <a:latin typeface="Calibri"/>
              <a:cs typeface="Calibri"/>
            </a:endParaRPr>
          </a:p>
          <a:p>
            <a:pPr marL="241300" marR="5080">
              <a:lnSpc>
                <a:spcPts val="3030"/>
              </a:lnSpc>
              <a:spcBef>
                <a:spcPts val="204"/>
              </a:spcBef>
            </a:pPr>
            <a:r>
              <a:rPr sz="2800" spc="-10" dirty="0">
                <a:latin typeface="Calibri"/>
                <a:cs typeface="Calibri"/>
              </a:rPr>
              <a:t>унифицирующие </a:t>
            </a:r>
            <a:r>
              <a:rPr sz="2800" spc="-15" dirty="0">
                <a:latin typeface="Calibri"/>
                <a:cs typeface="Calibri"/>
              </a:rPr>
              <a:t>библиотечно-  </a:t>
            </a:r>
            <a:r>
              <a:rPr sz="2800" spc="-5" dirty="0">
                <a:latin typeface="Calibri"/>
                <a:cs typeface="Calibri"/>
              </a:rPr>
              <a:t>информационные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процессы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706841"/>
            <a:ext cx="4990465" cy="373697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библиографическое</a:t>
            </a:r>
            <a:r>
              <a:rPr sz="2800" spc="-10" dirty="0">
                <a:latin typeface="Calibri"/>
                <a:cs typeface="Calibri"/>
              </a:rPr>
              <a:t> описание,</a:t>
            </a:r>
            <a:endParaRPr sz="2800">
              <a:latin typeface="Calibri"/>
              <a:cs typeface="Calibri"/>
            </a:endParaRPr>
          </a:p>
          <a:p>
            <a:pPr marL="241300" marR="151130" indent="-228600">
              <a:lnSpc>
                <a:spcPts val="302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хранение и </a:t>
            </a:r>
            <a:r>
              <a:rPr sz="2800" spc="-10" dirty="0">
                <a:latin typeface="Calibri"/>
                <a:cs typeface="Calibri"/>
              </a:rPr>
              <a:t>консервацию  </a:t>
            </a:r>
            <a:r>
              <a:rPr sz="2800" spc="-15" dirty="0">
                <a:latin typeface="Calibri"/>
                <a:cs typeface="Calibri"/>
              </a:rPr>
              <a:t>различных </a:t>
            </a:r>
            <a:r>
              <a:rPr sz="2800" spc="-10" dirty="0">
                <a:latin typeface="Calibri"/>
                <a:cs typeface="Calibri"/>
              </a:rPr>
              <a:t>видов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документов,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ведение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рубрикаторов,</a:t>
            </a:r>
            <a:endParaRPr sz="2800">
              <a:latin typeface="Calibri"/>
              <a:cs typeface="Calibri"/>
            </a:endParaRPr>
          </a:p>
          <a:p>
            <a:pPr marL="241300" marR="381000" indent="-228600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обмен библиографическими  </a:t>
            </a:r>
            <a:r>
              <a:rPr sz="2800" spc="-5" dirty="0">
                <a:latin typeface="Calibri"/>
                <a:cs typeface="Calibri"/>
              </a:rPr>
              <a:t>данными,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0"/>
              </a:lnSpc>
              <a:spcBef>
                <a:spcPts val="6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учёт </a:t>
            </a:r>
            <a:r>
              <a:rPr sz="2800" spc="-15" dirty="0">
                <a:latin typeface="Calibri"/>
                <a:cs typeface="Calibri"/>
              </a:rPr>
              <a:t>библиотечных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фондов,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3190"/>
              </a:lnSpc>
            </a:pPr>
            <a:r>
              <a:rPr sz="2800" spc="-15" dirty="0">
                <a:latin typeface="Calibri"/>
                <a:cs typeface="Calibri"/>
              </a:rPr>
              <a:t>библиотечную </a:t>
            </a:r>
            <a:r>
              <a:rPr sz="2800" spc="-5" dirty="0">
                <a:latin typeface="Calibri"/>
                <a:cs typeface="Calibri"/>
              </a:rPr>
              <a:t>статистику и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т.д.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8625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100285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35" dirty="0">
                <a:solidFill>
                  <a:srgbClr val="000000"/>
                </a:solidFill>
                <a:latin typeface="Calibri Light"/>
                <a:cs typeface="Calibri Light"/>
              </a:rPr>
              <a:t>СИБИД </a:t>
            </a:r>
            <a:r>
              <a:rPr sz="2800" b="0" spc="-5" dirty="0">
                <a:solidFill>
                  <a:srgbClr val="000000"/>
                </a:solidFill>
                <a:latin typeface="Calibri Light"/>
                <a:cs typeface="Calibri Light"/>
              </a:rPr>
              <a:t>в </a:t>
            </a:r>
            <a:r>
              <a:rPr sz="2800" b="0" spc="-20" dirty="0">
                <a:solidFill>
                  <a:srgbClr val="000000"/>
                </a:solidFill>
                <a:latin typeface="Calibri Light"/>
                <a:cs typeface="Calibri Light"/>
              </a:rPr>
              <a:t>области </a:t>
            </a:r>
            <a:r>
              <a:rPr sz="2800" b="0" spc="-30" dirty="0">
                <a:solidFill>
                  <a:srgbClr val="000000"/>
                </a:solidFill>
                <a:latin typeface="Calibri Light"/>
                <a:cs typeface="Calibri Light"/>
              </a:rPr>
              <a:t>библиотечно-информационной</a:t>
            </a:r>
            <a:r>
              <a:rPr sz="2800" b="0" spc="-16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800" b="0" spc="-25" dirty="0">
                <a:solidFill>
                  <a:srgbClr val="000000"/>
                </a:solidFill>
                <a:latin typeface="Calibri Light"/>
                <a:cs typeface="Calibri Light"/>
              </a:rPr>
              <a:t>деятельности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816479"/>
            <a:ext cx="4672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alibri"/>
                <a:cs typeface="Calibri"/>
              </a:rPr>
              <a:t>установочные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(описательные),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2221509"/>
            <a:ext cx="5013325" cy="270954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фиксируют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ситуацию,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конкретизируют </a:t>
            </a:r>
            <a:r>
              <a:rPr sz="2800" spc="-30" dirty="0">
                <a:latin typeface="Calibri"/>
                <a:cs typeface="Calibri"/>
              </a:rPr>
              <a:t>подходы </a:t>
            </a:r>
            <a:r>
              <a:rPr sz="2800" spc="-5" dirty="0">
                <a:latin typeface="Calibri"/>
                <a:cs typeface="Calibri"/>
              </a:rPr>
              <a:t>к </a:t>
            </a:r>
            <a:r>
              <a:rPr sz="2800" spc="-20" dirty="0">
                <a:latin typeface="Calibri"/>
                <a:cs typeface="Calibri"/>
              </a:rPr>
              <a:t>тем  </a:t>
            </a:r>
            <a:r>
              <a:rPr sz="2800" spc="-5" dirty="0">
                <a:latin typeface="Calibri"/>
                <a:cs typeface="Calibri"/>
              </a:rPr>
              <a:t>или иным </a:t>
            </a:r>
            <a:r>
              <a:rPr sz="2800" spc="-10" dirty="0">
                <a:latin typeface="Calibri"/>
                <a:cs typeface="Calibri"/>
              </a:rPr>
              <a:t>явлениям,  объектам,</a:t>
            </a:r>
            <a:endParaRPr sz="2800">
              <a:latin typeface="Calibri"/>
              <a:cs typeface="Calibri"/>
            </a:endParaRPr>
          </a:p>
          <a:p>
            <a:pPr marL="241300" marR="470534" indent="-228600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устанавливают </a:t>
            </a:r>
            <a:r>
              <a:rPr sz="2800" spc="-5" dirty="0">
                <a:latin typeface="Calibri"/>
                <a:cs typeface="Calibri"/>
              </a:rPr>
              <a:t>к ним общие  требования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495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57504"/>
            <a:ext cx="93941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20" dirty="0">
                <a:solidFill>
                  <a:srgbClr val="000000"/>
                </a:solidFill>
                <a:latin typeface="Calibri Light"/>
                <a:cs typeface="Calibri Light"/>
              </a:rPr>
              <a:t>СИБИД </a:t>
            </a:r>
            <a:r>
              <a:rPr sz="2800" b="0" spc="-5" dirty="0">
                <a:solidFill>
                  <a:srgbClr val="000000"/>
                </a:solidFill>
                <a:latin typeface="Calibri Light"/>
                <a:cs typeface="Calibri Light"/>
              </a:rPr>
              <a:t>в </a:t>
            </a:r>
            <a:r>
              <a:rPr sz="2800" b="0" spc="-20" dirty="0">
                <a:solidFill>
                  <a:srgbClr val="000000"/>
                </a:solidFill>
                <a:latin typeface="Calibri Light"/>
                <a:cs typeface="Calibri Light"/>
              </a:rPr>
              <a:t>области </a:t>
            </a:r>
            <a:r>
              <a:rPr sz="2800" b="0" spc="-30" dirty="0">
                <a:solidFill>
                  <a:srgbClr val="000000"/>
                </a:solidFill>
                <a:latin typeface="Calibri Light"/>
                <a:cs typeface="Calibri Light"/>
              </a:rPr>
              <a:t>библиотечно-информационной</a:t>
            </a:r>
            <a:r>
              <a:rPr sz="2800" b="0" spc="-13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800" b="0" spc="-25" dirty="0">
                <a:solidFill>
                  <a:srgbClr val="000000"/>
                </a:solidFill>
                <a:latin typeface="Calibri Light"/>
                <a:cs typeface="Calibri Light"/>
              </a:rPr>
              <a:t>деятельности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751556"/>
            <a:ext cx="4904105" cy="177228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2000" spc="-20" dirty="0">
                <a:latin typeface="Calibri"/>
                <a:cs typeface="Calibri"/>
              </a:rPr>
              <a:t>Технический </a:t>
            </a:r>
            <a:r>
              <a:rPr sz="2000" spc="-10" dirty="0">
                <a:latin typeface="Calibri"/>
                <a:cs typeface="Calibri"/>
              </a:rPr>
              <a:t>комитет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191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039"/>
              </a:lnSpc>
              <a:spcBef>
                <a:spcPts val="275"/>
              </a:spcBef>
            </a:pPr>
            <a:r>
              <a:rPr sz="2000" spc="-5" dirty="0">
                <a:latin typeface="Calibri"/>
                <a:cs typeface="Calibri"/>
              </a:rPr>
              <a:t>«Научно-техническая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информация,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</a:pPr>
            <a:r>
              <a:rPr sz="2000" spc="-10" dirty="0">
                <a:latin typeface="Calibri"/>
                <a:cs typeface="Calibri"/>
              </a:rPr>
              <a:t>библиотечное </a:t>
            </a:r>
            <a:r>
              <a:rPr sz="2000" dirty="0">
                <a:latin typeface="Calibri"/>
                <a:cs typeface="Calibri"/>
              </a:rPr>
              <a:t>и </a:t>
            </a:r>
            <a:r>
              <a:rPr sz="2000" spc="-10" dirty="0">
                <a:latin typeface="Calibri"/>
                <a:cs typeface="Calibri"/>
              </a:rPr>
              <a:t>издательское </a:t>
            </a:r>
            <a:r>
              <a:rPr sz="2000" spc="-15" dirty="0">
                <a:latin typeface="Calibri"/>
                <a:cs typeface="Calibri"/>
              </a:rPr>
              <a:t>дело» </a:t>
            </a:r>
            <a:r>
              <a:rPr sz="2000" dirty="0">
                <a:latin typeface="Calibri"/>
                <a:cs typeface="Calibri"/>
              </a:rPr>
              <a:t>(ТК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5" dirty="0">
                <a:latin typeface="Calibri"/>
                <a:cs typeface="Calibri"/>
              </a:rPr>
              <a:t>191)</a:t>
            </a:r>
            <a:endParaRPr sz="2000">
              <a:latin typeface="Calibri"/>
              <a:cs typeface="Calibri"/>
            </a:endParaRPr>
          </a:p>
          <a:p>
            <a:pPr marL="12700" marR="714375">
              <a:lnSpc>
                <a:spcPct val="70000"/>
              </a:lnSpc>
              <a:spcBef>
                <a:spcPts val="360"/>
              </a:spcBef>
            </a:pPr>
            <a:r>
              <a:rPr sz="2000" spc="-5" dirty="0">
                <a:latin typeface="Calibri"/>
                <a:cs typeface="Calibri"/>
              </a:rPr>
              <a:t>функционирует </a:t>
            </a:r>
            <a:r>
              <a:rPr sz="2000" dirty="0">
                <a:latin typeface="Calibri"/>
                <a:cs typeface="Calibri"/>
              </a:rPr>
              <a:t>на базе ВИНИТИ </a:t>
            </a:r>
            <a:r>
              <a:rPr sz="2000" spc="-40" dirty="0">
                <a:latin typeface="Calibri"/>
                <a:cs typeface="Calibri"/>
              </a:rPr>
              <a:t>РАН </a:t>
            </a:r>
            <a:r>
              <a:rPr sz="2000" dirty="0">
                <a:latin typeface="Calibri"/>
                <a:cs typeface="Calibri"/>
              </a:rPr>
              <a:t>в  структуре </a:t>
            </a:r>
            <a:r>
              <a:rPr sz="2000" spc="-10" dirty="0">
                <a:latin typeface="Calibri"/>
                <a:cs typeface="Calibri"/>
              </a:rPr>
              <a:t>Федерального </a:t>
            </a:r>
            <a:r>
              <a:rPr sz="2000" spc="-5" dirty="0">
                <a:latin typeface="Calibri"/>
                <a:cs typeface="Calibri"/>
              </a:rPr>
              <a:t>агентства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1320"/>
              </a:lnSpc>
            </a:pPr>
            <a:r>
              <a:rPr sz="2000" spc="-10" dirty="0">
                <a:latin typeface="Calibri"/>
                <a:cs typeface="Calibri"/>
              </a:rPr>
              <a:t>техническому регулированию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метрологии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039"/>
              </a:lnSpc>
            </a:pPr>
            <a:r>
              <a:rPr sz="2000" spc="-5" dirty="0">
                <a:latin typeface="Calibri"/>
                <a:cs typeface="Calibri"/>
              </a:rPr>
              <a:t>(Росстандарт)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730441"/>
            <a:ext cx="4966335" cy="437451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2000" dirty="0">
                <a:latin typeface="Calibri"/>
                <a:cs typeface="Calibri"/>
              </a:rPr>
              <a:t>Задачи:</a:t>
            </a:r>
            <a:endParaRPr sz="2000">
              <a:latin typeface="Calibri"/>
              <a:cs typeface="Calibri"/>
            </a:endParaRPr>
          </a:p>
          <a:p>
            <a:pPr marL="241300" indent="-228600">
              <a:lnSpc>
                <a:spcPts val="2039"/>
              </a:lnSpc>
              <a:spcBef>
                <a:spcPts val="2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формирование программы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разработки</a:t>
            </a:r>
            <a:endParaRPr sz="2000">
              <a:latin typeface="Calibri"/>
              <a:cs typeface="Calibri"/>
            </a:endParaRPr>
          </a:p>
          <a:p>
            <a:pPr marL="241300" marR="13335">
              <a:lnSpc>
                <a:spcPct val="70000"/>
              </a:lnSpc>
              <a:spcBef>
                <a:spcPts val="365"/>
              </a:spcBef>
            </a:pPr>
            <a:r>
              <a:rPr sz="2000" spc="-5" dirty="0">
                <a:latin typeface="Calibri"/>
                <a:cs typeface="Calibri"/>
              </a:rPr>
              <a:t>национальных стандартов </a:t>
            </a:r>
            <a:r>
              <a:rPr sz="2000" dirty="0">
                <a:latin typeface="Calibri"/>
                <a:cs typeface="Calibri"/>
              </a:rPr>
              <a:t>и </a:t>
            </a:r>
            <a:r>
              <a:rPr sz="2000" spc="-10" dirty="0">
                <a:latin typeface="Calibri"/>
                <a:cs typeface="Calibri"/>
              </a:rPr>
              <a:t>контроль </a:t>
            </a:r>
            <a:r>
              <a:rPr sz="2000" dirty="0">
                <a:latin typeface="Calibri"/>
                <a:cs typeface="Calibri"/>
              </a:rPr>
              <a:t>за её  </a:t>
            </a:r>
            <a:r>
              <a:rPr sz="2000" spc="-5" dirty="0">
                <a:latin typeface="Calibri"/>
                <a:cs typeface="Calibri"/>
              </a:rPr>
              <a:t>реализацией;</a:t>
            </a:r>
            <a:endParaRPr sz="2000">
              <a:latin typeface="Calibri"/>
              <a:cs typeface="Calibri"/>
            </a:endParaRPr>
          </a:p>
          <a:p>
            <a:pPr marL="241300" marR="1246505" indent="-228600">
              <a:lnSpc>
                <a:spcPct val="7000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Calibri"/>
                <a:cs typeface="Calibri"/>
              </a:rPr>
              <a:t>рассмотрение </a:t>
            </a:r>
            <a:r>
              <a:rPr sz="2000" spc="-10" dirty="0">
                <a:latin typeface="Calibri"/>
                <a:cs typeface="Calibri"/>
              </a:rPr>
              <a:t>предложений </a:t>
            </a:r>
            <a:r>
              <a:rPr sz="2000" dirty="0">
                <a:latin typeface="Calibri"/>
                <a:cs typeface="Calibri"/>
              </a:rPr>
              <a:t>по  применению </a:t>
            </a:r>
            <a:r>
              <a:rPr sz="2000" spc="-10" dirty="0">
                <a:latin typeface="Calibri"/>
                <a:cs typeface="Calibri"/>
              </a:rPr>
              <a:t>международных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1320"/>
              </a:lnSpc>
            </a:pPr>
            <a:r>
              <a:rPr sz="2000" spc="-5" dirty="0">
                <a:latin typeface="Calibri"/>
                <a:cs typeface="Calibri"/>
              </a:rPr>
              <a:t>региональных стандартов, </a:t>
            </a:r>
            <a:r>
              <a:rPr sz="2000" spc="-15" dirty="0">
                <a:latin typeface="Calibri"/>
                <a:cs typeface="Calibri"/>
              </a:rPr>
              <a:t>сводов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правил</a:t>
            </a:r>
            <a:endParaRPr sz="2000">
              <a:latin typeface="Calibri"/>
              <a:cs typeface="Calibri"/>
            </a:endParaRPr>
          </a:p>
          <a:p>
            <a:pPr marL="241300" marR="647700">
              <a:lnSpc>
                <a:spcPct val="70000"/>
              </a:lnSpc>
              <a:spcBef>
                <a:spcPts val="360"/>
              </a:spcBef>
            </a:pPr>
            <a:r>
              <a:rPr sz="2000" spc="-5" dirty="0">
                <a:latin typeface="Calibri"/>
                <a:cs typeface="Calibri"/>
              </a:rPr>
              <a:t>иностранных </a:t>
            </a:r>
            <a:r>
              <a:rPr sz="2000" spc="-10" dirty="0">
                <a:latin typeface="Calibri"/>
                <a:cs typeface="Calibri"/>
              </a:rPr>
              <a:t>государств; </a:t>
            </a:r>
            <a:r>
              <a:rPr sz="2000" spc="-5" dirty="0">
                <a:latin typeface="Calibri"/>
                <a:cs typeface="Calibri"/>
              </a:rPr>
              <a:t>проведение  научно-технической, </a:t>
            </a:r>
            <a:r>
              <a:rPr sz="2000" dirty="0">
                <a:latin typeface="Calibri"/>
                <a:cs typeface="Calibri"/>
              </a:rPr>
              <a:t>правовой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1320"/>
              </a:lnSpc>
            </a:pPr>
            <a:r>
              <a:rPr sz="2000" dirty="0">
                <a:latin typeface="Calibri"/>
                <a:cs typeface="Calibri"/>
              </a:rPr>
              <a:t>нормативной </a:t>
            </a:r>
            <a:r>
              <a:rPr sz="2000" spc="-5" dirty="0">
                <a:latin typeface="Calibri"/>
                <a:cs typeface="Calibri"/>
              </a:rPr>
              <a:t>экспертиз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проектов</a:t>
            </a:r>
            <a:endParaRPr sz="2000">
              <a:latin typeface="Calibri"/>
              <a:cs typeface="Calibri"/>
            </a:endParaRPr>
          </a:p>
          <a:p>
            <a:pPr marL="241300" marR="212725">
              <a:lnSpc>
                <a:spcPct val="70000"/>
              </a:lnSpc>
              <a:spcBef>
                <a:spcPts val="360"/>
              </a:spcBef>
            </a:pPr>
            <a:r>
              <a:rPr sz="2000" spc="-5" dirty="0">
                <a:latin typeface="Calibri"/>
                <a:cs typeface="Calibri"/>
              </a:rPr>
              <a:t>стандартов </a:t>
            </a:r>
            <a:r>
              <a:rPr sz="2000" dirty="0">
                <a:latin typeface="Calibri"/>
                <a:cs typeface="Calibri"/>
              </a:rPr>
              <a:t>и </a:t>
            </a:r>
            <a:r>
              <a:rPr sz="2000" spc="-5" dirty="0">
                <a:latin typeface="Calibri"/>
                <a:cs typeface="Calibri"/>
              </a:rPr>
              <a:t>изменений </a:t>
            </a:r>
            <a:r>
              <a:rPr sz="2000" dirty="0">
                <a:latin typeface="Calibri"/>
                <a:cs typeface="Calibri"/>
              </a:rPr>
              <a:t>к </a:t>
            </a:r>
            <a:r>
              <a:rPr sz="2000" spc="-5" dirty="0">
                <a:latin typeface="Calibri"/>
                <a:cs typeface="Calibri"/>
              </a:rPr>
              <a:t>действующим,  представление </a:t>
            </a:r>
            <a:r>
              <a:rPr sz="2000" dirty="0">
                <a:latin typeface="Calibri"/>
                <a:cs typeface="Calibri"/>
              </a:rPr>
              <a:t>их на </a:t>
            </a:r>
            <a:r>
              <a:rPr sz="2000" spc="-5" dirty="0">
                <a:latin typeface="Calibri"/>
                <a:cs typeface="Calibri"/>
              </a:rPr>
              <a:t>утверждение  (принятие) </a:t>
            </a:r>
            <a:r>
              <a:rPr sz="2000" dirty="0">
                <a:latin typeface="Calibri"/>
                <a:cs typeface="Calibri"/>
              </a:rPr>
              <a:t>в </a:t>
            </a:r>
            <a:r>
              <a:rPr sz="2000" spc="-5" dirty="0">
                <a:latin typeface="Calibri"/>
                <a:cs typeface="Calibri"/>
              </a:rPr>
              <a:t>национальный орган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1685"/>
              </a:lnSpc>
            </a:pPr>
            <a:r>
              <a:rPr sz="2000" dirty="0">
                <a:latin typeface="Calibri"/>
                <a:cs typeface="Calibri"/>
              </a:rPr>
              <a:t>стандартизации;</a:t>
            </a:r>
            <a:endParaRPr sz="2000">
              <a:latin typeface="Calibri"/>
              <a:cs typeface="Calibri"/>
            </a:endParaRPr>
          </a:p>
          <a:p>
            <a:pPr marL="241300" indent="-228600">
              <a:lnSpc>
                <a:spcPts val="2039"/>
              </a:lnSpc>
              <a:spcBef>
                <a:spcPts val="2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регулярная </a:t>
            </a:r>
            <a:r>
              <a:rPr sz="2000" spc="-5" dirty="0">
                <a:latin typeface="Calibri"/>
                <a:cs typeface="Calibri"/>
              </a:rPr>
              <a:t>проверка действующих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endParaRPr sz="2000">
              <a:latin typeface="Calibri"/>
              <a:cs typeface="Calibri"/>
            </a:endParaRPr>
          </a:p>
          <a:p>
            <a:pPr marL="241300" marR="5080">
              <a:lnSpc>
                <a:spcPct val="70000"/>
              </a:lnSpc>
              <a:spcBef>
                <a:spcPts val="359"/>
              </a:spcBef>
            </a:pPr>
            <a:r>
              <a:rPr sz="2000" spc="-10" dirty="0">
                <a:latin typeface="Calibri"/>
                <a:cs typeface="Calibri"/>
              </a:rPr>
              <a:t>Российской Федерации </a:t>
            </a:r>
            <a:r>
              <a:rPr sz="2000" spc="-5" dirty="0">
                <a:latin typeface="Calibri"/>
                <a:cs typeface="Calibri"/>
              </a:rPr>
              <a:t>стандартов </a:t>
            </a:r>
            <a:r>
              <a:rPr sz="2000" dirty="0">
                <a:latin typeface="Calibri"/>
                <a:cs typeface="Calibri"/>
              </a:rPr>
              <a:t>с </a:t>
            </a:r>
            <a:r>
              <a:rPr sz="2000" spc="-15" dirty="0">
                <a:latin typeface="Calibri"/>
                <a:cs typeface="Calibri"/>
              </a:rPr>
              <a:t>целью  </a:t>
            </a:r>
            <a:r>
              <a:rPr sz="2000" spc="-5" dirty="0">
                <a:latin typeface="Calibri"/>
                <a:cs typeface="Calibri"/>
              </a:rPr>
              <a:t>выявления </a:t>
            </a:r>
            <a:r>
              <a:rPr sz="2000" spc="-15" dirty="0">
                <a:latin typeface="Calibri"/>
                <a:cs typeface="Calibri"/>
              </a:rPr>
              <a:t>необходимости </a:t>
            </a:r>
            <a:r>
              <a:rPr sz="2000" dirty="0">
                <a:latin typeface="Calibri"/>
                <a:cs typeface="Calibri"/>
              </a:rPr>
              <a:t>их </a:t>
            </a:r>
            <a:r>
              <a:rPr sz="2000" spc="-5" dirty="0">
                <a:latin typeface="Calibri"/>
                <a:cs typeface="Calibri"/>
              </a:rPr>
              <a:t>обновления 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отмены</a:t>
            </a:r>
            <a:endParaRPr sz="20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8646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D038D2-FD54-4ED8-84B7-3ACAE2730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2876" y="349251"/>
            <a:ext cx="7299325" cy="7842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Задачи разработки терминологических стандартов</a:t>
            </a:r>
          </a:p>
        </p:txBody>
      </p:sp>
      <p:sp>
        <p:nvSpPr>
          <p:cNvPr id="16387" name="Объект 2">
            <a:extLst>
              <a:ext uri="{FF2B5EF4-FFF2-40B4-BE49-F238E27FC236}">
                <a16:creationId xmlns:a16="http://schemas.microsoft.com/office/drawing/2014/main" id="{564F4E6B-61C0-4706-A7DD-4C643C91D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0" y="1924050"/>
            <a:ext cx="7886700" cy="3817938"/>
          </a:xfrm>
        </p:spPr>
        <p:txBody>
          <a:bodyPr>
            <a:normAutofit lnSpcReduction="10000"/>
          </a:bodyPr>
          <a:lstStyle/>
          <a:p>
            <a:r>
              <a:rPr lang="ru-RU" altLang="ru-RU" sz="2600"/>
              <a:t>Внесение в стандарты определений объектов и описаний видов деятельности, возникших как результат использования информационно-коммуникационных технологий;</a:t>
            </a:r>
          </a:p>
          <a:p>
            <a:r>
              <a:rPr lang="ru-RU" altLang="ru-RU" sz="2600"/>
              <a:t>Обновление и дополнение национальной терминосистемы в соответствии с новыми международными стандартами;</a:t>
            </a:r>
          </a:p>
          <a:p>
            <a:r>
              <a:rPr lang="ru-RU" altLang="ru-RU" sz="2600"/>
              <a:t>Гармонизация и включение терминологии из национальных технологических стандартов для более полного охвата понятий предметной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3498912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1869</Words>
  <Application>Microsoft Office PowerPoint</Application>
  <PresentationFormat>Широкоэкранный</PresentationFormat>
  <Paragraphs>232</Paragraphs>
  <Slides>28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Тема Office</vt:lpstr>
      <vt:lpstr>Система стандартов библиотечной и информационной деятельности (СИБИД)</vt:lpstr>
      <vt:lpstr>Система стандартов по информации, библиотечному и  издательскому делу — СИБИД (дата основания — 1978 г.)</vt:lpstr>
      <vt:lpstr>Применение стандартов в библиотечной деятельности</vt:lpstr>
      <vt:lpstr>Актуальность стандартов</vt:lpstr>
      <vt:lpstr>СИБИД в области библиотечно-информационной деятельности</vt:lpstr>
      <vt:lpstr>СИБИД в области библиотечно-информационной деятельности</vt:lpstr>
      <vt:lpstr>СИБИД в области библиотечно-информационной деятельности</vt:lpstr>
      <vt:lpstr>СИБИД в области библиотечно-информационной деятельности</vt:lpstr>
      <vt:lpstr>Задачи разработки терминологических стандартов</vt:lpstr>
      <vt:lpstr>Принципы разработки терминологических стандартов</vt:lpstr>
      <vt:lpstr>Действующие межгосударственные терминологические стандарты СИБИД</vt:lpstr>
      <vt:lpstr>Действующие национальные терминологические стандарты СИБИД</vt:lpstr>
      <vt:lpstr>ГОСТ Р 7.0.94 – 2015 «Комплектование библиотеки документами. Термины и определения»</vt:lpstr>
      <vt:lpstr>ГОСТ Р 7.0.103─2018. Библиотечно-информационное обслуживание. Термины и определения </vt:lpstr>
      <vt:lpstr>Обновление определений  в ГОСТ Р 7.0.94 – 2015 «Комплектование библиотеки документами. Термины и определения»(1)</vt:lpstr>
      <vt:lpstr>ГОСТ Р 7.0.94 – 2015  «Национальная» терминология</vt:lpstr>
      <vt:lpstr>   Система понятий  ГОСТ Р 7.0.103─2018. Библиотечно-информационное обслуживание. Термины и определения    </vt:lpstr>
      <vt:lpstr> Термины и определения технологических стандартов ГОСТ Р 7.0.96-2016 «Электронные библиотеки. Основные виды. Структура. Технология формирования» </vt:lpstr>
      <vt:lpstr>Формирование системы терминов для стандарта «Библиотечно-информационная деятельность»</vt:lpstr>
      <vt:lpstr>Структура стандарта «Библиотечно-информационная деятельность»</vt:lpstr>
      <vt:lpstr>Результаты разработки терминологических стандартов</vt:lpstr>
      <vt:lpstr>Программа национальной стандартизации Российской Федерации (2018 г.)</vt:lpstr>
      <vt:lpstr>Программа национальной стандартизации Российской Федерации (2019 г.)</vt:lpstr>
      <vt:lpstr>Презентация PowerPoint</vt:lpstr>
      <vt:lpstr>СИБИД в области библиотечно-информационной деятельности</vt:lpstr>
      <vt:lpstr>ГОСТ Р 7.0.99–2018 Реферат и аннотация. Общие требования.</vt:lpstr>
      <vt:lpstr>ГОСТ Р 7.0.99–2018 Реферат и аннотация. Общие требования.</vt:lpstr>
      <vt:lpstr>ГОСТ Р 7.0.99–2018 Реферат и аннотация. Общие требования.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Терминологические аспекты национальной стандартизации</dc:title>
  <dc:creator>Юлия Иванова</dc:creator>
  <cp:lastModifiedBy>Иванова</cp:lastModifiedBy>
  <cp:revision>4</cp:revision>
  <dcterms:created xsi:type="dcterms:W3CDTF">2020-09-16T18:34:34Z</dcterms:created>
  <dcterms:modified xsi:type="dcterms:W3CDTF">2026-04-13T14:59:17Z</dcterms:modified>
</cp:coreProperties>
</file>