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Ex2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.xml" ContentType="application/vnd.openxmlformats-officedocument.presentationml.notesSlide+xml"/>
  <Override PartName="/ppt/charts/chart1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18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1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0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1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3"/>
  </p:notesMasterIdLst>
  <p:sldIdLst>
    <p:sldId id="256" r:id="rId2"/>
    <p:sldId id="258" r:id="rId3"/>
    <p:sldId id="257" r:id="rId4"/>
    <p:sldId id="262" r:id="rId5"/>
    <p:sldId id="276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7" r:id="rId14"/>
    <p:sldId id="283" r:id="rId15"/>
    <p:sldId id="278" r:id="rId16"/>
    <p:sldId id="279" r:id="rId17"/>
    <p:sldId id="280" r:id="rId18"/>
    <p:sldId id="284" r:id="rId19"/>
    <p:sldId id="286" r:id="rId20"/>
    <p:sldId id="287" r:id="rId21"/>
    <p:sldId id="288" r:id="rId22"/>
    <p:sldId id="289" r:id="rId23"/>
    <p:sldId id="291" r:id="rId24"/>
    <p:sldId id="293" r:id="rId25"/>
    <p:sldId id="292" r:id="rId26"/>
    <p:sldId id="294" r:id="rId27"/>
    <p:sldId id="295" r:id="rId28"/>
    <p:sldId id="271" r:id="rId29"/>
    <p:sldId id="282" r:id="rId30"/>
    <p:sldId id="296" r:id="rId31"/>
    <p:sldId id="272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идорова" initials="С" lastIdx="1" clrIdx="0">
    <p:extLst>
      <p:ext uri="{19B8F6BF-5375-455C-9EA6-DF929625EA0E}">
        <p15:presenceInfo xmlns:p15="http://schemas.microsoft.com/office/powerpoint/2012/main" userId="S-1-5-21-2177737290-2029503868-2210417433-11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Microsoft_Excel_Worksheet5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Наличие в</a:t>
            </a:r>
            <a:r>
              <a:rPr lang="ru-RU" baseline="0" dirty="0">
                <a:solidFill>
                  <a:schemeClr val="tx1"/>
                </a:solidFill>
              </a:rPr>
              <a:t> семье </a:t>
            </a:r>
            <a:r>
              <a:rPr lang="ru-RU" dirty="0">
                <a:solidFill>
                  <a:schemeClr val="tx1"/>
                </a:solidFill>
              </a:rPr>
              <a:t>домашних библиотек,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Есть ли домашняя библиотека? ДА, 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AD-4D03-8CB4-F5DAA42461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Семьи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Есть ли домашняя библиотека? ДА, 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AD-4D03-8CB4-F5DAA424614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6797896"/>
        <c:axId val="416800192"/>
      </c:barChart>
      <c:catAx>
        <c:axId val="416797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6800192"/>
        <c:crosses val="autoZero"/>
        <c:auto val="1"/>
        <c:lblAlgn val="ctr"/>
        <c:lblOffset val="100"/>
        <c:noMultiLvlLbl val="0"/>
      </c:catAx>
      <c:valAx>
        <c:axId val="41680019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6797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Как</a:t>
            </a:r>
            <a:r>
              <a:rPr lang="ru-RU" baseline="0" dirty="0">
                <a:solidFill>
                  <a:schemeClr val="tx1"/>
                </a:solidFill>
              </a:rPr>
              <a:t> часто проходят совместные чтения по мнению детей, %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6780787722211826"/>
          <c:y val="2.725723727940148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Семьи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6BF-408D-94A5-E7D94C29B7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6BF-408D-94A5-E7D94C29B7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6BF-408D-94A5-E7D94C29B7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6BF-408D-94A5-E7D94C29B7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6BF-408D-94A5-E7D94C29B7EE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каждый день</c:v>
                </c:pt>
                <c:pt idx="1">
                  <c:v>по выходным</c:v>
                </c:pt>
                <c:pt idx="2">
                  <c:v>1 раз в неделю</c:v>
                </c:pt>
                <c:pt idx="3">
                  <c:v>1-2 раза в месяц</c:v>
                </c:pt>
                <c:pt idx="4">
                  <c:v>редко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5.8</c:v>
                </c:pt>
                <c:pt idx="1">
                  <c:v>3.5</c:v>
                </c:pt>
                <c:pt idx="2">
                  <c:v>66.7</c:v>
                </c:pt>
                <c:pt idx="3">
                  <c:v>0.7</c:v>
                </c:pt>
                <c:pt idx="4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6BF-408D-94A5-E7D94C29B7E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Варианты участия</a:t>
            </a:r>
            <a:r>
              <a:rPr lang="ru-RU" baseline="0" dirty="0">
                <a:solidFill>
                  <a:schemeClr val="tx1"/>
                </a:solidFill>
              </a:rPr>
              <a:t> членов семьи в совместном чтении, %</a:t>
            </a:r>
            <a:endParaRPr lang="ru-RU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мама и ребенок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</c:v>
                </c:pt>
                <c:pt idx="1">
                  <c:v>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9-42EF-B94F-F9D41A6342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папа и ребенок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9.3000000000000007</c:v>
                </c:pt>
                <c:pt idx="1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C9-42EF-B94F-F9D41A63422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бабушка и ребенок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23.1</c:v>
                </c:pt>
                <c:pt idx="1">
                  <c:v>25.1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C9-42EF-B94F-F9D41A63422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дедушка и ребенок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3.8</c:v>
                </c:pt>
                <c:pt idx="1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C9-42EF-B94F-F9D41A63422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брат/сестра старше 18 и ребенок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5.6</c:v>
                </c:pt>
                <c:pt idx="1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C9-42EF-B94F-F9D41A63422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все вместе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9.6</c:v>
                </c:pt>
                <c:pt idx="1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5D-4902-83F8-6330145A079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6620424"/>
        <c:axId val="216616488"/>
      </c:barChart>
      <c:catAx>
        <c:axId val="21662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6616488"/>
        <c:crosses val="autoZero"/>
        <c:auto val="1"/>
        <c:lblAlgn val="ctr"/>
        <c:lblOffset val="100"/>
        <c:noMultiLvlLbl val="0"/>
      </c:catAx>
      <c:valAx>
        <c:axId val="216616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6620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356872057659455E-2"/>
          <c:y val="0.87161165525609041"/>
          <c:w val="0.88254541099029304"/>
          <c:h val="0.1000197619134517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Чаще читают при совместном чтении,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взрослые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58.1</c:v>
                </c:pt>
                <c:pt idx="1">
                  <c:v>69.5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64-4C42-8EE6-74A20973D0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16.3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64-4C42-8EE6-74A20973D00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одинаково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25.6</c:v>
                </c:pt>
                <c:pt idx="1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64-4C42-8EE6-74A20973D00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64182264"/>
        <c:axId val="564180624"/>
      </c:barChart>
      <c:catAx>
        <c:axId val="564182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4180624"/>
        <c:crosses val="autoZero"/>
        <c:auto val="1"/>
        <c:lblAlgn val="ctr"/>
        <c:lblOffset val="100"/>
        <c:noMultiLvlLbl val="0"/>
      </c:catAx>
      <c:valAx>
        <c:axId val="56418062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4182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Как принято читать при совместном чтении,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кто-то один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51.3</c:v>
                </c:pt>
                <c:pt idx="1">
                  <c:v>55.9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B-4596-8089-8F3E92F542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ролям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11.4</c:v>
                </c:pt>
                <c:pt idx="1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CB-4596-8089-8F3E92F542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 очереди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30.4</c:v>
                </c:pt>
                <c:pt idx="1">
                  <c:v>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CB-4596-8089-8F3E92F5426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чередуем по дням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</c:v>
                </c:pt>
                <c:pt idx="1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CB-4596-8089-8F3E92F542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64182264"/>
        <c:axId val="564180624"/>
      </c:barChart>
      <c:catAx>
        <c:axId val="564182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4180624"/>
        <c:crosses val="autoZero"/>
        <c:auto val="1"/>
        <c:lblAlgn val="ctr"/>
        <c:lblOffset val="100"/>
        <c:noMultiLvlLbl val="0"/>
      </c:catAx>
      <c:valAx>
        <c:axId val="56418062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4182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Кто выбирает книги для совместного чтения,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взрослые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26.5</c:v>
                </c:pt>
                <c:pt idx="1">
                  <c:v>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64-4C42-8EE6-74A20973D0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32.5</c:v>
                </c:pt>
                <c:pt idx="1">
                  <c:v>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64-4C42-8EE6-74A20973D00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одинаково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40.700000000000003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64-4C42-8EE6-74A20973D00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64182264"/>
        <c:axId val="564180624"/>
      </c:barChart>
      <c:catAx>
        <c:axId val="564182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4180624"/>
        <c:crosses val="autoZero"/>
        <c:auto val="1"/>
        <c:lblAlgn val="ctr"/>
        <c:lblOffset val="100"/>
        <c:noMultiLvlLbl val="0"/>
      </c:catAx>
      <c:valAx>
        <c:axId val="56418062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4182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Откуда книги для совместного чтения по мнению детей,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4636476727297002E-2"/>
          <c:y val="0.26279445441591631"/>
          <c:w val="0.57690737334480102"/>
          <c:h val="0.6276127358118281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8DD-477A-ACEF-4BFFFC1113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8DD-477A-ACEF-4BFFFC1113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8DD-477A-ACEF-4BFFFC1113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8DD-477A-ACEF-4BFFFC1113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02F-4A39-9201-B65D215D6AB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02F-4A39-9201-B65D215D6AB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02F-4A39-9201-B65D215D6AB2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домашняя библиотека</c:v>
                </c:pt>
                <c:pt idx="1">
                  <c:v>остались от родителей / бабушек (дедушек)</c:v>
                </c:pt>
                <c:pt idx="2">
                  <c:v>публичная библиотека</c:v>
                </c:pt>
                <c:pt idx="3">
                  <c:v>друзья</c:v>
                </c:pt>
                <c:pt idx="4">
                  <c:v>буккроссинг</c:v>
                </c:pt>
                <c:pt idx="5">
                  <c:v>покупка</c:v>
                </c:pt>
                <c:pt idx="6">
                  <c:v>все варианты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23</c:v>
                </c:pt>
                <c:pt idx="1">
                  <c:v>17.5</c:v>
                </c:pt>
                <c:pt idx="2">
                  <c:v>25</c:v>
                </c:pt>
                <c:pt idx="3">
                  <c:v>4.8</c:v>
                </c:pt>
                <c:pt idx="4">
                  <c:v>0</c:v>
                </c:pt>
                <c:pt idx="5">
                  <c:v>7.3</c:v>
                </c:pt>
                <c:pt idx="6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04-423E-BFED-6DD13AF184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52671805156969"/>
          <c:y val="0.27913048455057943"/>
          <c:w val="0.31671429460535799"/>
          <c:h val="0.6885347469823692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Откуда книги для совместного чтения по мнению семей, %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3431907106273808E-2"/>
          <c:y val="0.24483979632688255"/>
          <c:w val="0.59153568023722669"/>
          <c:h val="0.6419473326809940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FA-4E45-9A41-C7DF6A088D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EFA-4E45-9A41-C7DF6A088D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EFA-4E45-9A41-C7DF6A088D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EFA-4E45-9A41-C7DF6A088D7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80E-47DA-8731-0D4A9917900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80E-47DA-8731-0D4A9917900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80E-47DA-8731-0D4A99179007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домашняя библиотека</c:v>
                </c:pt>
                <c:pt idx="1">
                  <c:v>остались от родителей / бабушек (дедушек)</c:v>
                </c:pt>
                <c:pt idx="2">
                  <c:v>публичная библиотека</c:v>
                </c:pt>
                <c:pt idx="3">
                  <c:v>друзья</c:v>
                </c:pt>
                <c:pt idx="4">
                  <c:v>буккроссинг</c:v>
                </c:pt>
                <c:pt idx="5">
                  <c:v>покупка</c:v>
                </c:pt>
                <c:pt idx="6">
                  <c:v>все варианты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29.8</c:v>
                </c:pt>
                <c:pt idx="1">
                  <c:v>13.4</c:v>
                </c:pt>
                <c:pt idx="2">
                  <c:v>38</c:v>
                </c:pt>
                <c:pt idx="3">
                  <c:v>4.2</c:v>
                </c:pt>
                <c:pt idx="4">
                  <c:v>0.8</c:v>
                </c:pt>
                <c:pt idx="5">
                  <c:v>7.1</c:v>
                </c:pt>
                <c:pt idx="6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BA-4DCA-8E9F-0A728D8B94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935640087937475"/>
          <c:y val="0.25977687875444405"/>
          <c:w val="0.31608542926657623"/>
          <c:h val="0.7150831732572718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Принцип выбора книг для совместного чтения </a:t>
            </a:r>
            <a:r>
              <a:rPr lang="ru-RU" baseline="0" dirty="0">
                <a:solidFill>
                  <a:schemeClr val="tx1"/>
                </a:solidFill>
              </a:rPr>
              <a:t>по мнению семей, %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921566131772036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Семьи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709-4949-87A6-27B2B20A8E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709-4949-87A6-27B2B20A8E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709-4949-87A6-27B2B20A8E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709-4949-87A6-27B2B20A8E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709-4949-87A6-27B2B20A8E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709-4949-87A6-27B2B20A8EDB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понравилась</c:v>
                </c:pt>
                <c:pt idx="1">
                  <c:v>школьная программа</c:v>
                </c:pt>
                <c:pt idx="2">
                  <c:v>классика</c:v>
                </c:pt>
                <c:pt idx="3">
                  <c:v>любимая книга из детства родителей</c:v>
                </c:pt>
                <c:pt idx="4">
                  <c:v>предназначена для совместного чтения</c:v>
                </c:pt>
                <c:pt idx="5">
                  <c:v>современная литература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31.6</c:v>
                </c:pt>
                <c:pt idx="1">
                  <c:v>18.7</c:v>
                </c:pt>
                <c:pt idx="2">
                  <c:v>5.4</c:v>
                </c:pt>
                <c:pt idx="3">
                  <c:v>34.9</c:v>
                </c:pt>
                <c:pt idx="4">
                  <c:v>4.9000000000000004</c:v>
                </c:pt>
                <c:pt idx="5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9-4AC8-8E37-9117F6D0667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Принцип</a:t>
            </a:r>
            <a:r>
              <a:rPr lang="ru-RU" baseline="0" dirty="0">
                <a:solidFill>
                  <a:schemeClr val="tx1"/>
                </a:solidFill>
              </a:rPr>
              <a:t> выбора книг для совместного чтения по мнению детей, %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6780787722211826"/>
          <c:y val="2.725723727940148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Семьи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6BF-408D-94A5-E7D94C29B7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6BF-408D-94A5-E7D94C29B7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6BF-408D-94A5-E7D94C29B7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6BF-408D-94A5-E7D94C29B7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6BF-408D-94A5-E7D94C29B7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6BF-408D-94A5-E7D94C29B7EE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понравилась</c:v>
                </c:pt>
                <c:pt idx="1">
                  <c:v>школьная программа</c:v>
                </c:pt>
                <c:pt idx="2">
                  <c:v>классика</c:v>
                </c:pt>
                <c:pt idx="3">
                  <c:v>любимая книга из детства родителей</c:v>
                </c:pt>
                <c:pt idx="4">
                  <c:v>предназначена для совместного чтения</c:v>
                </c:pt>
                <c:pt idx="5">
                  <c:v>современная литература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16.8</c:v>
                </c:pt>
                <c:pt idx="1">
                  <c:v>25.2</c:v>
                </c:pt>
                <c:pt idx="2">
                  <c:v>7.6</c:v>
                </c:pt>
                <c:pt idx="3">
                  <c:v>34.4</c:v>
                </c:pt>
                <c:pt idx="4">
                  <c:v>14.1</c:v>
                </c:pt>
                <c:pt idx="5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6BF-408D-94A5-E7D94C29B7E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Тексты для </a:t>
            </a:r>
            <a:r>
              <a:rPr lang="ru-RU" baseline="0" dirty="0">
                <a:solidFill>
                  <a:schemeClr val="tx1"/>
                </a:solidFill>
              </a:rPr>
              <a:t>совместного чтения, %</a:t>
            </a:r>
            <a:endParaRPr lang="ru-RU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908597069490913E-2"/>
          <c:y val="0.20756239544589752"/>
          <c:w val="0.9341675720392667"/>
          <c:h val="0.63221075429730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бумажные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84.6</c:v>
                </c:pt>
                <c:pt idx="1">
                  <c:v>94.8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9-42EF-B94F-F9D41A6342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электронные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11.6</c:v>
                </c:pt>
                <c:pt idx="1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C9-42EF-B94F-F9D41A63422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диафильмы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3.8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C9-42EF-B94F-F9D41A63422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6620424"/>
        <c:axId val="216616488"/>
      </c:barChart>
      <c:catAx>
        <c:axId val="21662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6616488"/>
        <c:crosses val="autoZero"/>
        <c:auto val="1"/>
        <c:lblAlgn val="ctr"/>
        <c:lblOffset val="100"/>
        <c:noMultiLvlLbl val="0"/>
      </c:catAx>
      <c:valAx>
        <c:axId val="216616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6620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356872057659455E-2"/>
          <c:y val="0.87161165525609041"/>
          <c:w val="0.88254541099029304"/>
          <c:h val="0.1000197619134517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Причины отсутствия детских домашних </a:t>
            </a:r>
            <a:r>
              <a:rPr lang="ru-RU" b="1" dirty="0">
                <a:solidFill>
                  <a:schemeClr val="tx1"/>
                </a:solidFill>
              </a:rPr>
              <a:t>библиотек, %</a:t>
            </a:r>
          </a:p>
        </c:rich>
      </c:tx>
      <c:layout>
        <c:manualLayout>
          <c:xMode val="edge"/>
          <c:yMode val="edge"/>
          <c:x val="0.10373368639059849"/>
          <c:y val="1.36286186397007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6A6-4F92-A29A-328C85D3D6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6A6-4F92-A29A-328C85D3D6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6A6-4F92-A29A-328C85D3D6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6A6-4F92-A29A-328C85D3D60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6A6-4F92-A29A-328C85D3D608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ходим в библиотеку, берем книги там</c:v>
                </c:pt>
                <c:pt idx="1">
                  <c:v>все книги отдали знакомым и в библиотеку </c:v>
                </c:pt>
                <c:pt idx="2">
                  <c:v>не любим читать, поэтому нет смысла держать книги дома </c:v>
                </c:pt>
                <c:pt idx="3">
                  <c:v>читаем только электронные книги </c:v>
                </c:pt>
                <c:pt idx="4">
                  <c:v>родители не покупают книги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45.5</c:v>
                </c:pt>
                <c:pt idx="1">
                  <c:v>4.8</c:v>
                </c:pt>
                <c:pt idx="2">
                  <c:v>2.1</c:v>
                </c:pt>
                <c:pt idx="3">
                  <c:v>8.6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CA-44C5-BB51-56A4FCFB5AAD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Тексты для </a:t>
            </a:r>
            <a:r>
              <a:rPr lang="ru-RU" baseline="0" dirty="0">
                <a:solidFill>
                  <a:schemeClr val="tx1"/>
                </a:solidFill>
              </a:rPr>
              <a:t>совместного чтения, %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322682805743207"/>
          <c:y val="2.68438217992969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длинные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11.9</c:v>
                </c:pt>
                <c:pt idx="1">
                  <c:v>23.4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AE-48AE-AFFD-2FC50BEB06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короткие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15.9</c:v>
                </c:pt>
                <c:pt idx="1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AE-48AE-AFFD-2FC50BEB06A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оба варианта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71.3</c:v>
                </c:pt>
                <c:pt idx="1">
                  <c:v>52.4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AE-48AE-AFFD-2FC50BEB06A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6620424"/>
        <c:axId val="216616488"/>
      </c:barChart>
      <c:catAx>
        <c:axId val="21662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6616488"/>
        <c:crosses val="autoZero"/>
        <c:auto val="1"/>
        <c:lblAlgn val="ctr"/>
        <c:lblOffset val="100"/>
        <c:noMultiLvlLbl val="0"/>
      </c:catAx>
      <c:valAx>
        <c:axId val="216616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6620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356872057659455E-2"/>
          <c:y val="0.87161165525609041"/>
          <c:w val="0.88254541099029304"/>
          <c:h val="0.1000197619134517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Совместное чтение – совместное творчество,</a:t>
            </a:r>
            <a:r>
              <a:rPr lang="ru-RU" baseline="0" dirty="0"/>
              <a:t> %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семьи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обсуждение</c:v>
                </c:pt>
                <c:pt idx="1">
                  <c:v>сочинительство</c:v>
                </c:pt>
                <c:pt idx="2">
                  <c:v>театрализация</c:v>
                </c:pt>
                <c:pt idx="3">
                  <c:v>рисование</c:v>
                </c:pt>
                <c:pt idx="4">
                  <c:v>просто чтение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31.3</c:v>
                </c:pt>
                <c:pt idx="1">
                  <c:v>5.0999999999999996</c:v>
                </c:pt>
                <c:pt idx="2">
                  <c:v>1.4</c:v>
                </c:pt>
                <c:pt idx="3">
                  <c:v>10.5</c:v>
                </c:pt>
                <c:pt idx="4">
                  <c:v>51.3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E-4D8D-A03C-D16DD03C4E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обсуждение</c:v>
                </c:pt>
                <c:pt idx="1">
                  <c:v>сочинительство</c:v>
                </c:pt>
                <c:pt idx="2">
                  <c:v>театрализация</c:v>
                </c:pt>
                <c:pt idx="3">
                  <c:v>рисование</c:v>
                </c:pt>
                <c:pt idx="4">
                  <c:v>просто чтение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40.9</c:v>
                </c:pt>
                <c:pt idx="1">
                  <c:v>1.9</c:v>
                </c:pt>
                <c:pt idx="2">
                  <c:v>0.5</c:v>
                </c:pt>
                <c:pt idx="3">
                  <c:v>2.9</c:v>
                </c:pt>
                <c:pt idx="4">
                  <c:v>53.8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E-4D8D-A03C-D16DD03C4E4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0828496"/>
        <c:axId val="400832432"/>
      </c:barChart>
      <c:catAx>
        <c:axId val="400828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0832432"/>
        <c:crosses val="autoZero"/>
        <c:auto val="1"/>
        <c:lblAlgn val="ctr"/>
        <c:lblOffset val="100"/>
        <c:noMultiLvlLbl val="0"/>
      </c:catAx>
      <c:valAx>
        <c:axId val="40083243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082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Причины отсутствия домашних библиотек в семье,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Семьи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709-4949-87A6-27B2B20A8E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709-4949-87A6-27B2B20A8E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709-4949-87A6-27B2B20A8E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709-4949-87A6-27B2B20A8E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709-4949-87A6-27B2B20A8E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709-4949-87A6-27B2B20A8EDB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ходим в библиотеку, берем книги там</c:v>
                </c:pt>
                <c:pt idx="1">
                  <c:v>все книги отдали знакомым и в библиотеку</c:v>
                </c:pt>
                <c:pt idx="2">
                  <c:v>не любим читать, поэтому нет смысла держать книги дома</c:v>
                </c:pt>
                <c:pt idx="3">
                  <c:v>читаем только электронные книги</c:v>
                </c:pt>
                <c:pt idx="4">
                  <c:v>мало места</c:v>
                </c:pt>
                <c:pt idx="5">
                  <c:v>была но не сохранилась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21.6</c:v>
                </c:pt>
                <c:pt idx="1">
                  <c:v>16.100000000000001</c:v>
                </c:pt>
                <c:pt idx="2">
                  <c:v>3.4</c:v>
                </c:pt>
                <c:pt idx="3">
                  <c:v>11.1</c:v>
                </c:pt>
                <c:pt idx="4">
                  <c:v>28.4</c:v>
                </c:pt>
                <c:pt idx="5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9-4AC8-8E37-9117F6D0667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Относительное количество книг домашних библиотек,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несколько книг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10.9</c:v>
                </c:pt>
                <c:pt idx="1">
                  <c:v>28.1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9-42EF-B94F-F9D41A6342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1-2 полки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24.6</c:v>
                </c:pt>
                <c:pt idx="1">
                  <c:v>38.1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C9-42EF-B94F-F9D41A63422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небольшой стеллаж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28.7</c:v>
                </c:pt>
                <c:pt idx="1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C9-42EF-B94F-F9D41A63422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книжный шкаф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14.6</c:v>
                </c:pt>
                <c:pt idx="1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C9-42EF-B94F-F9D41A63422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несколько шкафов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6</c:v>
                </c:pt>
                <c:pt idx="1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C9-42EF-B94F-F9D41A63422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книги везде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1.5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C9-42EF-B94F-F9D41A63422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6620424"/>
        <c:axId val="216616488"/>
      </c:barChart>
      <c:catAx>
        <c:axId val="21662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6616488"/>
        <c:crosses val="autoZero"/>
        <c:auto val="1"/>
        <c:lblAlgn val="ctr"/>
        <c:lblOffset val="100"/>
        <c:noMultiLvlLbl val="0"/>
      </c:catAx>
      <c:valAx>
        <c:axId val="216616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6620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Пополнение домашней библиотеки,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покупаем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44.2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B-4596-8089-8F3E92F542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ходим в библиотеку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40.700000000000003</c:v>
                </c:pt>
                <c:pt idx="1">
                  <c:v>45.4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CB-4596-8089-8F3E92F542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дарят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</c:v>
                </c:pt>
                <c:pt idx="1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CB-4596-8089-8F3E92F5426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меняемся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4.0999999999999996</c:v>
                </c:pt>
                <c:pt idx="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CB-4596-8089-8F3E92F5426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 пополняется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CB-4596-8089-8F3E92F542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64182264"/>
        <c:axId val="564180624"/>
      </c:barChart>
      <c:catAx>
        <c:axId val="564182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4180624"/>
        <c:crosses val="autoZero"/>
        <c:auto val="1"/>
        <c:lblAlgn val="ctr"/>
        <c:lblOffset val="100"/>
        <c:noMultiLvlLbl val="0"/>
      </c:catAx>
      <c:valAx>
        <c:axId val="56418062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4182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Роль</a:t>
            </a:r>
            <a:r>
              <a:rPr lang="ru-RU" baseline="0" dirty="0">
                <a:solidFill>
                  <a:schemeClr val="tx1"/>
                </a:solidFill>
              </a:rPr>
              <a:t> детской домашней библиотеки, %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8397179606677017"/>
          <c:y val="1.74104174615976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0824898018930771E-2"/>
          <c:y val="0.24207417555167871"/>
          <c:w val="0.50548418629092184"/>
          <c:h val="0.6354365875898885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8DD-477A-ACEF-4BFFFC1113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8DD-477A-ACEF-4BFFFC1113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8DD-477A-ACEF-4BFFFC1113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8DD-477A-ACEF-4BFFFC11135D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читаю и перечитываю </c:v>
                </c:pt>
                <c:pt idx="1">
                  <c:v>родители читают мне </c:v>
                </c:pt>
                <c:pt idx="2">
                  <c:v>родители хранят любимые книги детства </c:v>
                </c:pt>
                <c:pt idx="3">
                  <c:v>коллекционирую книги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62.9</c:v>
                </c:pt>
                <c:pt idx="1">
                  <c:v>8.9</c:v>
                </c:pt>
                <c:pt idx="2">
                  <c:v>18.899999999999999</c:v>
                </c:pt>
                <c:pt idx="3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04-423E-BFED-6DD13AF184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52671805156969"/>
          <c:y val="0.27913048455057943"/>
          <c:w val="0.34052192748260834"/>
          <c:h val="0.5305434015203269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Роль домашней библиотеки в семье, %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014196164067153E-2"/>
          <c:y val="0.24483979632688255"/>
          <c:w val="0.55095410340711992"/>
          <c:h val="0.6104572483545793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FA-4E45-9A41-C7DF6A088D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EFA-4E45-9A41-C7DF6A088D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EFA-4E45-9A41-C7DF6A088D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EFA-4E45-9A41-C7DF6A088D78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читаем и перечитываем </c:v>
                </c:pt>
                <c:pt idx="1">
                  <c:v>читаем и обсуждаем</c:v>
                </c:pt>
                <c:pt idx="2">
                  <c:v>коллекционируем</c:v>
                </c:pt>
                <c:pt idx="3">
                  <c:v>реликвия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67.2</c:v>
                </c:pt>
                <c:pt idx="1">
                  <c:v>18.5</c:v>
                </c:pt>
                <c:pt idx="2">
                  <c:v>4.0999999999999996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BA-4DCA-8E9F-0A728D8B94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309767944972073"/>
          <c:y val="0.33749463541672531"/>
          <c:w val="0.33518265746392828"/>
          <c:h val="0.3731252031461098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Практика и традиции совместного</a:t>
            </a:r>
            <a:r>
              <a:rPr lang="ru-RU" baseline="0" dirty="0"/>
              <a:t> чтения, %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percentage"/>
            <c:noEndCap val="0"/>
            <c:val val="5"/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Лист1!$A$2:$A$4</c:f>
              <c:strCache>
                <c:ptCount val="3"/>
                <c:pt idx="0">
                  <c:v>Является ли совместное чтение одной из Ваших семейных традиций?</c:v>
                </c:pt>
                <c:pt idx="1">
                  <c:v>В Вашей семье практикуется совместное чтение?</c:v>
                </c:pt>
                <c:pt idx="2">
                  <c:v>Как Вы думаете, необходимо ли практиковать в семье совместное чтение?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70.7</c:v>
                </c:pt>
                <c:pt idx="1">
                  <c:v>76</c:v>
                </c:pt>
                <c:pt idx="2">
                  <c:v>85.7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9-4AC8-9B12-558909BE47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Семьи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percentage"/>
            <c:noEndCap val="0"/>
            <c:val val="5"/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Лист1!$A$2:$A$4</c:f>
              <c:strCache>
                <c:ptCount val="3"/>
                <c:pt idx="0">
                  <c:v>Является ли совместное чтение одной из Ваших семейных традиций?</c:v>
                </c:pt>
                <c:pt idx="1">
                  <c:v>В Вашей семье практикуется совместное чтение?</c:v>
                </c:pt>
                <c:pt idx="2">
                  <c:v>Как Вы думаете, необходимо ли практиковать в семье совместное чтение?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58.2</c:v>
                </c:pt>
                <c:pt idx="1">
                  <c:v>76.400000000000006</c:v>
                </c:pt>
                <c:pt idx="2">
                  <c:v>95.5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B9-4AC8-9B12-558909BE470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6797896"/>
        <c:axId val="416800192"/>
      </c:barChart>
      <c:catAx>
        <c:axId val="416797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6800192"/>
        <c:crosses val="autoZero"/>
        <c:auto val="1"/>
        <c:lblAlgn val="ctr"/>
        <c:lblOffset val="100"/>
        <c:noMultiLvlLbl val="0"/>
      </c:catAx>
      <c:valAx>
        <c:axId val="41680019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6797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Как</a:t>
            </a:r>
            <a:r>
              <a:rPr lang="ru-RU" baseline="0" dirty="0">
                <a:solidFill>
                  <a:schemeClr val="tx1"/>
                </a:solidFill>
              </a:rPr>
              <a:t> часто проходят совместные чтения по мнению семей, %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921566131772036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Семьи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709-4949-87A6-27B2B20A8E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709-4949-87A6-27B2B20A8E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709-4949-87A6-27B2B20A8E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709-4949-87A6-27B2B20A8E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709-4949-87A6-27B2B20A8E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709-4949-87A6-27B2B20A8EDB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каждый день</c:v>
                </c:pt>
                <c:pt idx="1">
                  <c:v>по выходным</c:v>
                </c:pt>
                <c:pt idx="2">
                  <c:v>1 раз в неделю</c:v>
                </c:pt>
                <c:pt idx="3">
                  <c:v>1-2 раза в месяц</c:v>
                </c:pt>
                <c:pt idx="4">
                  <c:v>редко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</c:v>
                </c:pt>
                <c:pt idx="1">
                  <c:v>17.5</c:v>
                </c:pt>
                <c:pt idx="2">
                  <c:v>25.6</c:v>
                </c:pt>
                <c:pt idx="3">
                  <c:v>22.3</c:v>
                </c:pt>
                <c:pt idx="4">
                  <c:v>20.100000000000001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9-4AC8-8E37-9117F6D0667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Лист1!$A$2:$A$11</cx:f>
        <cx:lvl ptCount="10">
          <cx:pt idx="0">детская литература </cx:pt>
          <cx:pt idx="1">классика</cx:pt>
          <cx:pt idx="2">школьная программа</cx:pt>
          <cx:pt idx="3">современные авторы </cx:pt>
          <cx:pt idx="4">советские авторы</cx:pt>
          <cx:pt idx="5">детективы</cx:pt>
          <cx:pt idx="6">исторические книги </cx:pt>
          <cx:pt idx="7">справочные издания</cx:pt>
          <cx:pt idx="8">книги для хобби  </cx:pt>
          <cx:pt idx="9">женские романы</cx:pt>
        </cx:lvl>
      </cx:strDim>
      <cx:numDim type="val">
        <cx:f>Лист1!$B$2:$B$11</cx:f>
        <cx:lvl ptCount="10" formatCode="Основной">
          <cx:pt idx="0">12.5</cx:pt>
          <cx:pt idx="1">11.9</cx:pt>
          <cx:pt idx="2">10</cx:pt>
          <cx:pt idx="3">7.4000000000000004</cx:pt>
          <cx:pt idx="4">7</cx:pt>
          <cx:pt idx="5">6.4000000000000004</cx:pt>
          <cx:pt idx="6">5.5999999999999996</cx:pt>
          <cx:pt idx="7">5.4000000000000004</cx:pt>
          <cx:pt idx="8">5.2000000000000002</cx:pt>
          <cx:pt idx="9">5.0999999999999996</cx:pt>
        </cx:lvl>
      </cx:numDim>
    </cx:data>
  </cx:chartData>
  <cx:chart>
    <cx:title pos="t" align="ctr" overlay="0">
      <cx:tx>
        <cx:txData>
          <cx:v>Содержание семейных домашних библиотек, %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ru-RU" sz="2200" b="1" i="0" u="none" strike="noStrike" baseline="0" dirty="0">
              <a:solidFill>
                <a:schemeClr val="tx1"/>
              </a:solidFill>
              <a:latin typeface="Arial" panose="020B0604020202020204"/>
            </a:rPr>
            <a:t>Содержание семейных домашних библиотек, %</a:t>
          </a:r>
        </a:p>
      </cx:txPr>
    </cx:title>
    <cx:plotArea>
      <cx:plotAreaRegion>
        <cx:series layoutId="funnel" uniqueId="{62A17329-C5A1-4C51-8597-FAF6B745A1DB}">
          <cx:tx>
            <cx:txData>
              <cx:f>Лист1!$B$1</cx:f>
              <cx:v>Ряд 1</cx:v>
            </cx:txData>
          </cx:tx>
          <cx:dataLabels>
            <cx:visibility seriesName="0" categoryName="0" value="1"/>
          </cx:dataLabels>
          <cx:dataId val="0"/>
        </cx:series>
      </cx:plotAreaRegion>
      <cx:axis id="0">
        <cx:catScaling gapWidth="0.150000006"/>
        <cx:tickLabels/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Лист1!$A$2:$A$10</cx:f>
        <cx:lvl ptCount="9">
          <cx:pt idx="0">школьная программа</cx:pt>
          <cx:pt idx="1">книги для маленьких</cx:pt>
          <cx:pt idx="2">стихи</cx:pt>
          <cx:pt idx="3">современные авторы</cx:pt>
          <cx:pt idx="4">фантастика</cx:pt>
          <cx:pt idx="5">справочные издания</cx:pt>
          <cx:pt idx="6">фэнтези</cx:pt>
          <cx:pt idx="7">книги для хобби</cx:pt>
          <cx:pt idx="8">книги о природе</cx:pt>
        </cx:lvl>
      </cx:strDim>
      <cx:numDim type="val">
        <cx:f>Лист1!$B$2:$B$10</cx:f>
        <cx:lvl ptCount="9" formatCode="Основной">
          <cx:pt idx="0">18.600000000000001</cx:pt>
          <cx:pt idx="1">13</cx:pt>
          <cx:pt idx="2">9.8000000000000007</cx:pt>
          <cx:pt idx="3">8.5</cx:pt>
          <cx:pt idx="4">6.9000000000000004</cx:pt>
          <cx:pt idx="5">6.7999999999999998</cx:pt>
          <cx:pt idx="6">6.2000000000000002</cx:pt>
          <cx:pt idx="7">6.2000000000000002</cx:pt>
          <cx:pt idx="8">5.5</cx:pt>
        </cx:lvl>
      </cx:numDim>
    </cx:data>
  </cx:chartData>
  <cx:chart>
    <cx:title pos="t" align="ctr" overlay="0">
      <cx:tx>
        <cx:txData>
          <cx:v>Содержание детских домашних библиотек, %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ru-RU" sz="2200" b="1" i="0" u="none" strike="noStrike" baseline="0" dirty="0">
              <a:solidFill>
                <a:schemeClr val="tx1"/>
              </a:solidFill>
              <a:latin typeface="Arial" panose="020B0604020202020204"/>
            </a:rPr>
            <a:t>Содержание детских домашних библиотек, %</a:t>
          </a:r>
        </a:p>
      </cx:txPr>
    </cx:title>
    <cx:plotArea>
      <cx:plotAreaRegion>
        <cx:series layoutId="funnel" uniqueId="{6CDCA8A2-511D-4C18-8C6E-47D7453289DA}">
          <cx:dataLabels>
            <cx:visibility seriesName="0" categoryName="0" value="1"/>
          </cx:dataLabels>
          <cx:dataId val="0"/>
        </cx:series>
      </cx:plotAreaRegion>
      <cx:axis id="0">
        <cx:catScaling gapWidth="0.150000006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2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dk1"/>
    </cs:fontRef>
    <cs:defRPr sz="1197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42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dk1"/>
    </cs:fontRef>
    <cs:defRPr sz="1197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6F06F-A53A-4290-93D1-0635102A04BE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8F0FD-0955-4D14-9165-7E90DBFEC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94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8F0FD-0955-4D14-9165-7E90DBFEC4A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35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8F0FD-0955-4D14-9165-7E90DBFEC4A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1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8F0FD-0955-4D14-9165-7E90DBFEC4A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72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8F0FD-0955-4D14-9165-7E90DBFEC4A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61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8F0FD-0955-4D14-9165-7E90DBFEC4A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53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81B67C-7F2A-41C6-AD20-A6344D4E7005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83247D-965A-4AA1-A373-F101065ABA15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91679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B67C-7F2A-41C6-AD20-A6344D4E7005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47D-965A-4AA1-A373-F101065AB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62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B67C-7F2A-41C6-AD20-A6344D4E7005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47D-965A-4AA1-A373-F101065AB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0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B67C-7F2A-41C6-AD20-A6344D4E7005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47D-965A-4AA1-A373-F101065AB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37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81B67C-7F2A-41C6-AD20-A6344D4E7005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83247D-965A-4AA1-A373-F101065ABA1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37868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B67C-7F2A-41C6-AD20-A6344D4E7005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47D-965A-4AA1-A373-F101065AB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5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B67C-7F2A-41C6-AD20-A6344D4E7005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47D-965A-4AA1-A373-F101065AB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99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B67C-7F2A-41C6-AD20-A6344D4E7005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47D-965A-4AA1-A373-F101065AB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3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B67C-7F2A-41C6-AD20-A6344D4E7005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47D-965A-4AA1-A373-F101065AB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01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81B67C-7F2A-41C6-AD20-A6344D4E7005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83247D-965A-4AA1-A373-F101065ABA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614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81B67C-7F2A-41C6-AD20-A6344D4E7005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83247D-965A-4AA1-A373-F101065ABA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823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A81B67C-7F2A-41C6-AD20-A6344D4E7005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983247D-965A-4AA1-A373-F101065ABA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382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14/relationships/chartEx" Target="../charts/chartEx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lr.ru/publ/ann1.php?id=45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8444" y="1180731"/>
            <a:ext cx="9849867" cy="2823099"/>
          </a:xfrm>
        </p:spPr>
        <p:txBody>
          <a:bodyPr>
            <a:noAutofit/>
          </a:bodyPr>
          <a:lstStyle/>
          <a:p>
            <a:r>
              <a:rPr lang="ru-RU" sz="4000" cap="none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семейного чтения на уровне региона: идеи, методы, возможности (областное библиотечное исследование «Современные тенденции семейного чтения») </a:t>
            </a:r>
            <a:endParaRPr lang="ru-RU" sz="4000" b="0" cap="none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160" y="97655"/>
            <a:ext cx="1137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«Традиции и культура семейного чтения в историческом и современном аспекте»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7011" y="4338087"/>
            <a:ext cx="8164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Бобкова Татьяна Владимировна, </a:t>
            </a:r>
          </a:p>
          <a:p>
            <a:r>
              <a:rPr lang="ru-RU" i="1" dirty="0"/>
              <a:t>заведующий отделом методического обеспечения и развития кадрового потенциала библиотек Тульской области ГУК ТО «Региональный библиотечно-информационный комплекс», г. Тула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49578" y="6137778"/>
            <a:ext cx="84743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ГУК ТО «Региональный библиотечно-информационный комплекс», </a:t>
            </a:r>
          </a:p>
          <a:p>
            <a:pPr algn="ctr"/>
            <a:r>
              <a:rPr lang="ru-RU" sz="2000" dirty="0"/>
              <a:t>8 июля 2024 года</a:t>
            </a:r>
          </a:p>
        </p:txBody>
      </p:sp>
    </p:spTree>
    <p:extLst>
      <p:ext uri="{BB962C8B-B14F-4D97-AF65-F5344CB8AC3E}">
        <p14:creationId xmlns:p14="http://schemas.microsoft.com/office/powerpoint/2010/main" val="143450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72979"/>
            <a:ext cx="10053782" cy="107713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СЕМЕЙНОГО ЧТЕНИЯ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5596A42-CFA4-43EA-B321-36F7659DC7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090034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793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85011"/>
            <a:ext cx="10053782" cy="1065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СЕМЕЙНОГО ЧТЕНИЯ</a:t>
            </a:r>
            <a:endParaRPr lang="ru-RU" dirty="0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7" name="Объект 6">
                <a:extLst>
                  <a:ext uri="{FF2B5EF4-FFF2-40B4-BE49-F238E27FC236}">
                    <a16:creationId xmlns:a16="http://schemas.microsoft.com/office/drawing/2014/main" id="{6F3EC64D-0142-409E-90BF-ECBF32A542D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34477418"/>
                  </p:ext>
                </p:extLst>
              </p:nvPr>
            </p:nvGraphicFramePr>
            <p:xfrm>
              <a:off x="967665" y="1748901"/>
              <a:ext cx="5202315" cy="455424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Объект 6">
                <a:extLst>
                  <a:ext uri="{FF2B5EF4-FFF2-40B4-BE49-F238E27FC236}">
                    <a16:creationId xmlns:a16="http://schemas.microsoft.com/office/drawing/2014/main" id="{6F3EC64D-0142-409E-90BF-ECBF32A542D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7665" y="1748901"/>
                <a:ext cx="5202315" cy="4554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10" name="Диаграмма 9">
                <a:extLst>
                  <a:ext uri="{FF2B5EF4-FFF2-40B4-BE49-F238E27FC236}">
                    <a16:creationId xmlns:a16="http://schemas.microsoft.com/office/drawing/2014/main" id="{2E47DA50-43ED-4628-A36A-8EFD7717328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35689691"/>
                  </p:ext>
                </p:extLst>
              </p:nvPr>
            </p:nvGraphicFramePr>
            <p:xfrm>
              <a:off x="6462944" y="1748901"/>
              <a:ext cx="5442011" cy="45453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0" name="Диаграмма 9">
                <a:extLst>
                  <a:ext uri="{FF2B5EF4-FFF2-40B4-BE49-F238E27FC236}">
                    <a16:creationId xmlns:a16="http://schemas.microsoft.com/office/drawing/2014/main" id="{2E47DA50-43ED-4628-A36A-8EFD7717328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62944" y="1748901"/>
                <a:ext cx="5442011" cy="45453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327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36884"/>
            <a:ext cx="10053782" cy="11132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СЕМЕЙНОГО ЧТЕНИЯ</a:t>
            </a:r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EA6EBCC7-113B-47D0-B367-A2F60D90F9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179556"/>
              </p:ext>
            </p:extLst>
          </p:nvPr>
        </p:nvGraphicFramePr>
        <p:xfrm>
          <a:off x="6525087" y="1802167"/>
          <a:ext cx="5299970" cy="4376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85DD4B5F-1499-472B-B282-EEC6BFA17C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9460665"/>
              </p:ext>
            </p:extLst>
          </p:nvPr>
        </p:nvGraphicFramePr>
        <p:xfrm>
          <a:off x="1038687" y="1811045"/>
          <a:ext cx="5051395" cy="442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4273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19546"/>
            <a:ext cx="10118436" cy="13184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ИТОГИ ИССЛЕДОВАНИЯ «ДОМАШНЯЯ БИБЛИОТЕКА: ЗА И ПРОТИВ»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47091" y="2374249"/>
            <a:ext cx="6248400" cy="3652984"/>
          </a:xfrm>
        </p:spPr>
        <p:txBody>
          <a:bodyPr>
            <a:noAutofit/>
          </a:bodyPr>
          <a:lstStyle/>
          <a:p>
            <a:r>
              <a:rPr lang="ru-RU" sz="2400" dirty="0"/>
              <a:t>Книга и чтение в зеркале социологии: XXI век : сборник статей / Рос. нац. б-ка ; сост. : А. Г. Макарова, А. С. Степанова, В. В. </a:t>
            </a:r>
            <a:r>
              <a:rPr lang="ru-RU" sz="2400" dirty="0" err="1"/>
              <a:t>Ялышева</a:t>
            </a:r>
            <a:r>
              <a:rPr lang="ru-RU" sz="2400" dirty="0"/>
              <a:t>. — Санкт-Петербург : Изд-во РНБ, 2023. — 281 с. </a:t>
            </a:r>
          </a:p>
          <a:p>
            <a:endParaRPr lang="ru-RU" sz="2400" dirty="0"/>
          </a:p>
          <a:p>
            <a:r>
              <a:rPr lang="ru-RU" sz="2400" dirty="0">
                <a:hlinkClick r:id="rId2"/>
              </a:rPr>
              <a:t>https://nlr.ru/publ/ann1.php?id=451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337" y="1754909"/>
            <a:ext cx="3333429" cy="472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14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19546"/>
            <a:ext cx="10118436" cy="178031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ОБЛАСТНОЕ БИБЛИОТЕЧНОЕ ИССЛЕДОВАНИЕ «СОВРЕМЕННЫЕ ТЕНДЕНЦИИ СЕМЕЙНОГО ЧТЕНИЯ»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71600" y="2618507"/>
            <a:ext cx="6017491" cy="3652984"/>
          </a:xfrm>
        </p:spPr>
        <p:txBody>
          <a:bodyPr>
            <a:noAutofit/>
          </a:bodyPr>
          <a:lstStyle/>
          <a:p>
            <a:r>
              <a:rPr lang="ru-RU" sz="2400" dirty="0"/>
              <a:t>Ч. 1 «Домашняя библиотека: за и против», 01.06.-01.10.2022 г. </a:t>
            </a:r>
          </a:p>
          <a:p>
            <a:endParaRPr lang="ru-RU" sz="2400" dirty="0"/>
          </a:p>
          <a:p>
            <a:r>
              <a:rPr lang="ru-RU" sz="2400" dirty="0"/>
              <a:t>Ч. 2 «Совместное чтение – процесс увлекательный», 15.08.-15.10.2023 г. </a:t>
            </a:r>
          </a:p>
          <a:p>
            <a:endParaRPr lang="ru-RU" sz="2400" dirty="0"/>
          </a:p>
          <a:p>
            <a:r>
              <a:rPr lang="ru-RU" sz="2400" dirty="0"/>
              <a:t>Ч. 3 «Круг чтения современной семьи», 2024 г.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E0E758-C51E-4FC3-A190-BE2C2F14C8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4" y="2432482"/>
            <a:ext cx="4074851" cy="4074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71601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85011"/>
            <a:ext cx="10053782" cy="1065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ОБЪЕКТ, ПРЕДМЕТ, ЦЕЛЬ И ЗАДАЧИ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842652"/>
            <a:ext cx="9601200" cy="4858937"/>
          </a:xfrm>
        </p:spPr>
        <p:txBody>
          <a:bodyPr>
            <a:noAutofit/>
          </a:bodyPr>
          <a:lstStyle/>
          <a:p>
            <a:r>
              <a:rPr lang="ru-RU" dirty="0"/>
              <a:t>Объект исследования – процесс совместного чтения в семьях Тульской области.</a:t>
            </a:r>
          </a:p>
          <a:p>
            <a:r>
              <a:rPr lang="ru-RU" dirty="0"/>
              <a:t>Предмет исследования – конкретные качественные и количественные характеристики процесса совместного чтения в семьях региона на современном этапе. </a:t>
            </a:r>
          </a:p>
          <a:p>
            <a:r>
              <a:rPr lang="ru-RU" dirty="0"/>
              <a:t>Цель исследования: изучение процесса совместного чтения в семьях Тульской области. </a:t>
            </a:r>
          </a:p>
          <a:p>
            <a:r>
              <a:rPr lang="ru-RU" dirty="0"/>
              <a:t>Задачи исследования: </a:t>
            </a:r>
          </a:p>
          <a:p>
            <a:pPr marL="0" indent="0">
              <a:buNone/>
            </a:pPr>
            <a:r>
              <a:rPr lang="ru-RU" dirty="0"/>
              <a:t>      - выявить процент семей в Тульской области, практикующих совместное  </a:t>
            </a:r>
          </a:p>
          <a:p>
            <a:pPr marL="0" indent="0">
              <a:buNone/>
            </a:pPr>
            <a:r>
              <a:rPr lang="ru-RU" dirty="0"/>
              <a:t>      чтение; </a:t>
            </a:r>
          </a:p>
          <a:p>
            <a:pPr marL="0" indent="0">
              <a:buNone/>
            </a:pPr>
            <a:r>
              <a:rPr lang="ru-RU" dirty="0"/>
              <a:t>      - раскрыть содержание процесса совместного чтения;</a:t>
            </a:r>
          </a:p>
          <a:p>
            <a:pPr marL="0" indent="0">
              <a:buNone/>
            </a:pPr>
            <a:r>
              <a:rPr lang="ru-RU" dirty="0"/>
              <a:t>      - определить роль библиотеки в процессе совместного чтения семьи.</a:t>
            </a:r>
          </a:p>
        </p:txBody>
      </p:sp>
    </p:spTree>
    <p:extLst>
      <p:ext uri="{BB962C8B-B14F-4D97-AF65-F5344CB8AC3E}">
        <p14:creationId xmlns:p14="http://schemas.microsoft.com/office/powerpoint/2010/main" val="3947939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347" y="372980"/>
            <a:ext cx="10053782" cy="1065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ПОНЯТИЯ «СЕМЬЯ» И «СОВМЕСТНОЕ ЧТЕНИЕ» В РАМКАХ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5685" y="2391508"/>
            <a:ext cx="9601200" cy="3675184"/>
          </a:xfrm>
        </p:spPr>
        <p:txBody>
          <a:bodyPr>
            <a:noAutofit/>
          </a:bodyPr>
          <a:lstStyle/>
          <a:p>
            <a:r>
              <a:rPr lang="ru-RU" dirty="0"/>
              <a:t>«Семья» – группа живущих вместе близких родственников или объединение людей, сплоченных общими интересами.</a:t>
            </a:r>
          </a:p>
          <a:p>
            <a:endParaRPr lang="ru-RU" dirty="0"/>
          </a:p>
          <a:p>
            <a:r>
              <a:rPr lang="ru-RU" dirty="0"/>
              <a:t>«Совместное чтение» = «Семейное чтение»</a:t>
            </a:r>
          </a:p>
          <a:p>
            <a:pPr marL="0" indent="0">
              <a:buNone/>
            </a:pPr>
            <a:r>
              <a:rPr lang="ru-RU" dirty="0" err="1"/>
              <a:t>Горенинцева</a:t>
            </a:r>
            <a:r>
              <a:rPr lang="ru-RU" dirty="0"/>
              <a:t> В.Н. Семейное чтение как помогающая практика в условиях социально-культурных трансформаций / В.Н. </a:t>
            </a:r>
            <a:r>
              <a:rPr lang="ru-RU" dirty="0" err="1"/>
              <a:t>Горенинцева</a:t>
            </a:r>
            <a:r>
              <a:rPr lang="ru-RU" dirty="0"/>
              <a:t>, А.Н. Губайдуллина, Т.Д. </a:t>
            </a:r>
            <a:r>
              <a:rPr lang="ru-RU" dirty="0" err="1"/>
              <a:t>Подкладова</a:t>
            </a:r>
            <a:r>
              <a:rPr lang="ru-RU" dirty="0"/>
              <a:t> ; под общ. ред. А.Н. Губайдуллиной. – Томск : Издательский Дом ТГУ, 2019. – 208 с. </a:t>
            </a:r>
          </a:p>
        </p:txBody>
      </p:sp>
    </p:spTree>
    <p:extLst>
      <p:ext uri="{BB962C8B-B14F-4D97-AF65-F5344CB8AC3E}">
        <p14:creationId xmlns:p14="http://schemas.microsoft.com/office/powerpoint/2010/main" val="764951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44383"/>
            <a:ext cx="9601200" cy="89579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КРУГ УЧАСТНИКОВ ИССЛЕДОВАНИЯ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88605" y="1749679"/>
            <a:ext cx="42819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1703 семьи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72200" y="3244913"/>
            <a:ext cx="5015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671 – онлайн-анкетирование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27212" y="2721693"/>
            <a:ext cx="5646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1032 – бумажное анкетирование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04797" y="3973201"/>
            <a:ext cx="45957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643 ребенка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71600" y="5253745"/>
            <a:ext cx="3907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возраст от 7 до 17 лет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42978" y="5263874"/>
            <a:ext cx="179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интервью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822108" y="5866514"/>
            <a:ext cx="3573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бумажная фиксация</a:t>
            </a:r>
          </a:p>
        </p:txBody>
      </p:sp>
    </p:spTree>
    <p:extLst>
      <p:ext uri="{BB962C8B-B14F-4D97-AF65-F5344CB8AC3E}">
        <p14:creationId xmlns:p14="http://schemas.microsoft.com/office/powerpoint/2010/main" val="3886055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72979"/>
            <a:ext cx="10053782" cy="107713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СОВМЕСТНОГО  ЧТЕНИЯ</a:t>
            </a:r>
            <a:endParaRPr lang="ru-RU" dirty="0"/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447597"/>
              </p:ext>
            </p:extLst>
          </p:nvPr>
        </p:nvGraphicFramePr>
        <p:xfrm>
          <a:off x="1371600" y="2079760"/>
          <a:ext cx="10303164" cy="4062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416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48916"/>
            <a:ext cx="10053782" cy="110119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СОВМЕСТНОГО ЧТЕНИЯ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518165"/>
              </p:ext>
            </p:extLst>
          </p:nvPr>
        </p:nvGraphicFramePr>
        <p:xfrm>
          <a:off x="1371600" y="1838899"/>
          <a:ext cx="4996872" cy="465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728634"/>
              </p:ext>
            </p:extLst>
          </p:nvPr>
        </p:nvGraphicFramePr>
        <p:xfrm>
          <a:off x="6890327" y="1838900"/>
          <a:ext cx="4839853" cy="465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714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01073"/>
            <a:ext cx="10053782" cy="137391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ОБЛАСТНАЯ ПРОГРАММА ПО СЕМЕЙНОМУ ЧТЕНИЮ НА 2022-2024 ГГ.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874983"/>
            <a:ext cx="9601200" cy="4730962"/>
          </a:xfrm>
        </p:spPr>
        <p:txBody>
          <a:bodyPr>
            <a:noAutofit/>
          </a:bodyPr>
          <a:lstStyle/>
          <a:p>
            <a:r>
              <a:rPr lang="ru-RU" dirty="0"/>
              <a:t>Подготовительный этап</a:t>
            </a:r>
          </a:p>
          <a:p>
            <a:pPr marL="0" indent="0">
              <a:buNone/>
            </a:pPr>
            <a:r>
              <a:rPr lang="ru-RU" dirty="0"/>
              <a:t>Цикл профессиональных мероприятий</a:t>
            </a:r>
          </a:p>
          <a:p>
            <a:pPr marL="0" indent="0">
              <a:buNone/>
            </a:pPr>
            <a:r>
              <a:rPr lang="ru-RU" dirty="0"/>
              <a:t>Анализ деятельности библиотек </a:t>
            </a:r>
          </a:p>
          <a:p>
            <a:pPr marL="0" indent="0">
              <a:buNone/>
            </a:pPr>
            <a:r>
              <a:rPr lang="ru-RU" dirty="0"/>
              <a:t>Конкурс библиотечных идей </a:t>
            </a:r>
          </a:p>
          <a:p>
            <a:r>
              <a:rPr lang="ru-RU" dirty="0"/>
              <a:t>Основной этап</a:t>
            </a:r>
          </a:p>
          <a:p>
            <a:pPr marL="0" indent="0">
              <a:buNone/>
            </a:pPr>
            <a:r>
              <a:rPr lang="ru-RU" dirty="0"/>
              <a:t>Информационно-аналитическое пособие «Семейное чтение в муниципальных библиотеках Тульской области»</a:t>
            </a:r>
          </a:p>
          <a:p>
            <a:pPr marL="0" indent="0">
              <a:buNone/>
            </a:pPr>
            <a:r>
              <a:rPr lang="ru-RU" dirty="0"/>
              <a:t>Ежегодные профессиональные мероприятия</a:t>
            </a:r>
          </a:p>
          <a:p>
            <a:pPr marL="0" indent="0">
              <a:buNone/>
            </a:pPr>
            <a:r>
              <a:rPr lang="ru-RU" dirty="0"/>
              <a:t>Организация и проведение мероприятий муниципальными библиотеками</a:t>
            </a:r>
          </a:p>
          <a:p>
            <a:pPr marL="0" indent="0">
              <a:buNone/>
            </a:pPr>
            <a:r>
              <a:rPr lang="ru-RU" dirty="0"/>
              <a:t>Областное библиотечное исследование «Современные тенденции семейного чтения»</a:t>
            </a:r>
          </a:p>
        </p:txBody>
      </p:sp>
    </p:spTree>
    <p:extLst>
      <p:ext uri="{BB962C8B-B14F-4D97-AF65-F5344CB8AC3E}">
        <p14:creationId xmlns:p14="http://schemas.microsoft.com/office/powerpoint/2010/main" val="1208848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85011"/>
            <a:ext cx="10053782" cy="1065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СОВМЕСТНОГО ЧТЕНИЯ</a:t>
            </a: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AFA36EFD-605B-4AD6-9128-8E891D7451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441296"/>
              </p:ext>
            </p:extLst>
          </p:nvPr>
        </p:nvGraphicFramePr>
        <p:xfrm>
          <a:off x="1371600" y="1851888"/>
          <a:ext cx="9776691" cy="465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2578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72979"/>
            <a:ext cx="10053782" cy="107713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СОВМЕСТНОГО ЧТЕНИЯ</a:t>
            </a:r>
            <a:endParaRPr lang="ru-RU" dirty="0"/>
          </a:p>
        </p:txBody>
      </p:sp>
      <p:graphicFrame>
        <p:nvGraphicFramePr>
          <p:cNvPr id="4" name="Объект 5">
            <a:extLst>
              <a:ext uri="{FF2B5EF4-FFF2-40B4-BE49-F238E27FC236}">
                <a16:creationId xmlns:a16="http://schemas.microsoft.com/office/drawing/2014/main" id="{D5596A42-CFA4-43EA-B321-36F7659DC7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887270"/>
              </p:ext>
            </p:extLst>
          </p:nvPr>
        </p:nvGraphicFramePr>
        <p:xfrm>
          <a:off x="1371600" y="2313708"/>
          <a:ext cx="9702800" cy="3680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9078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72979"/>
            <a:ext cx="10053782" cy="107713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СОВМЕСТНОГО ЧТЕНИЯ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5596A42-CFA4-43EA-B321-36F7659DC7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547718"/>
              </p:ext>
            </p:extLst>
          </p:nvPr>
        </p:nvGraphicFramePr>
        <p:xfrm>
          <a:off x="1371600" y="2216728"/>
          <a:ext cx="10201564" cy="3586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1110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72979"/>
            <a:ext cx="10053782" cy="107713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СОВМЕСТНОГО ЧТЕНИЯ</a:t>
            </a:r>
            <a:endParaRPr lang="ru-RU" dirty="0"/>
          </a:p>
        </p:txBody>
      </p:sp>
      <p:graphicFrame>
        <p:nvGraphicFramePr>
          <p:cNvPr id="4" name="Объект 5">
            <a:extLst>
              <a:ext uri="{FF2B5EF4-FFF2-40B4-BE49-F238E27FC236}">
                <a16:creationId xmlns:a16="http://schemas.microsoft.com/office/drawing/2014/main" id="{D5596A42-CFA4-43EA-B321-36F7659DC7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687478"/>
              </p:ext>
            </p:extLst>
          </p:nvPr>
        </p:nvGraphicFramePr>
        <p:xfrm>
          <a:off x="1371600" y="2313708"/>
          <a:ext cx="9702800" cy="3680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8392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36884"/>
            <a:ext cx="10053782" cy="11132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СОВМЕСТНОГО ЧТЕНИЯ</a:t>
            </a:r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EA6EBCC7-113B-47D0-B367-A2F60D90F9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622778"/>
              </p:ext>
            </p:extLst>
          </p:nvPr>
        </p:nvGraphicFramePr>
        <p:xfrm>
          <a:off x="6543560" y="1803243"/>
          <a:ext cx="5334404" cy="4903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85DD4B5F-1499-472B-B282-EEC6BFA17C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765867"/>
              </p:ext>
            </p:extLst>
          </p:nvPr>
        </p:nvGraphicFramePr>
        <p:xfrm>
          <a:off x="1034474" y="1803243"/>
          <a:ext cx="5320144" cy="4902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9986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48916"/>
            <a:ext cx="10053782" cy="110119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СОВМЕСТНОГО ЧТЕНИЯ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507450"/>
              </p:ext>
            </p:extLst>
          </p:nvPr>
        </p:nvGraphicFramePr>
        <p:xfrm>
          <a:off x="1371600" y="1838899"/>
          <a:ext cx="4996872" cy="465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876288"/>
              </p:ext>
            </p:extLst>
          </p:nvPr>
        </p:nvGraphicFramePr>
        <p:xfrm>
          <a:off x="6890327" y="1838900"/>
          <a:ext cx="4839853" cy="465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0862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85011"/>
            <a:ext cx="10053782" cy="1065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СОВМЕСТНОГО ЧТЕНИЯ</a:t>
            </a: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AFA36EFD-605B-4AD6-9128-8E891D7451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997033"/>
              </p:ext>
            </p:extLst>
          </p:nvPr>
        </p:nvGraphicFramePr>
        <p:xfrm>
          <a:off x="1371600" y="1948873"/>
          <a:ext cx="4373418" cy="447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6">
            <a:extLst>
              <a:ext uri="{FF2B5EF4-FFF2-40B4-BE49-F238E27FC236}">
                <a16:creationId xmlns:a16="http://schemas.microsoft.com/office/drawing/2014/main" id="{AFA36EFD-605B-4AD6-9128-8E891D7451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855159"/>
              </p:ext>
            </p:extLst>
          </p:nvPr>
        </p:nvGraphicFramePr>
        <p:xfrm>
          <a:off x="6527799" y="1948873"/>
          <a:ext cx="4620491" cy="447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2323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85011"/>
            <a:ext cx="10053782" cy="1065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СОВМЕСТНОГО ЧТЕНИЯ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287198"/>
              </p:ext>
            </p:extLst>
          </p:nvPr>
        </p:nvGraphicFramePr>
        <p:xfrm>
          <a:off x="1371600" y="1764145"/>
          <a:ext cx="10053782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2799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01073"/>
            <a:ext cx="10053782" cy="9490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МОТИВАЦИОННЫЕ КОНКУРСЫ-2022</a:t>
            </a:r>
            <a:endParaRPr lang="ru-RU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64B69EB-C5C5-4FD4-B375-5261AED288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88" y="3826276"/>
            <a:ext cx="2105038" cy="2814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938BE52B-E384-4420-9CA1-37905C7289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8281">
            <a:off x="9736906" y="1398126"/>
            <a:ext cx="1964689" cy="2619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4A22111-1B71-48FA-BE39-976590FE3A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77" y="1340528"/>
            <a:ext cx="3517937" cy="2344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BBE1DDF-8E89-439E-A446-2FD51401B2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9888">
            <a:off x="919062" y="1495452"/>
            <a:ext cx="2885989" cy="2164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342B427-4E3A-4727-B608-7F7DA2ABFA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320" y="1069963"/>
            <a:ext cx="2263186" cy="3448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1A412E0B-0A47-40D6-89B3-8CFC67AC30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70" y="3319981"/>
            <a:ext cx="2538291" cy="343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C26803C7-62FD-42FA-86F8-176DB6C0DB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37" y="3199838"/>
            <a:ext cx="3107182" cy="3116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13B1626-65BF-40D2-8227-F9C818D21F3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517" y="3799643"/>
            <a:ext cx="2027438" cy="270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1151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01073"/>
            <a:ext cx="10053782" cy="9490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МОТИВАЦИОННЫЕ КОНКУРСЫ-2023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63A6AD-296F-4AFD-9436-79E3923E6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115">
            <a:off x="7022238" y="4171690"/>
            <a:ext cx="4619773" cy="24066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1FAB5B-06B0-4949-BBFA-D71388596C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25">
            <a:off x="1073244" y="1638811"/>
            <a:ext cx="4910308" cy="24710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8C6F29-92BA-46BD-A6AA-EFC6695C50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986">
            <a:off x="7746967" y="1885173"/>
            <a:ext cx="4075618" cy="21242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E098F4-7A24-4ED8-986C-B425CC29B3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71" y="4261281"/>
            <a:ext cx="3757266" cy="230819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546B1D-69AE-4C5F-AE23-18BEA2845F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5467" y="1060879"/>
            <a:ext cx="4101485" cy="410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6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19546"/>
            <a:ext cx="10118436" cy="178031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ОБЛАСТНОЕ БИБЛИОТЕЧНОЕ ИССЛЕДОВАНИЕ «СОВРЕМЕННЫЕ ТЕНДЕНЦИИ СЕМЕЙНОГО ЧТЕНИЯ»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71600" y="2618507"/>
            <a:ext cx="6017491" cy="3652984"/>
          </a:xfrm>
        </p:spPr>
        <p:txBody>
          <a:bodyPr>
            <a:noAutofit/>
          </a:bodyPr>
          <a:lstStyle/>
          <a:p>
            <a:r>
              <a:rPr lang="ru-RU" sz="2400" dirty="0"/>
              <a:t>Ч. 1 «Домашняя библиотека: за и против», 01.06.-01.10.2022 г. </a:t>
            </a:r>
          </a:p>
          <a:p>
            <a:endParaRPr lang="ru-RU" sz="2400" dirty="0"/>
          </a:p>
          <a:p>
            <a:r>
              <a:rPr lang="ru-RU" sz="2400" dirty="0"/>
              <a:t>Ч. 2 «Совместное чтение – процесс увлекательный», 15.08.-15.10.2023 г. </a:t>
            </a:r>
          </a:p>
          <a:p>
            <a:endParaRPr lang="ru-RU" sz="2400" dirty="0"/>
          </a:p>
          <a:p>
            <a:r>
              <a:rPr lang="ru-RU" sz="2400" dirty="0"/>
              <a:t>Ч. 3 «Круг чтения современной семьи», 2024 г.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5" y="2406070"/>
            <a:ext cx="4184072" cy="418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6579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19546"/>
            <a:ext cx="10118436" cy="178031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ОБЛАСТНОЕ БИБЛИОТЕЧНОЕ ИССЛЕДОВАНИЕ «СОВРЕМЕННЫЕ ТЕНДЕНЦИИ СЕМЕЙНОГО ЧТЕНИЯ»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71600" y="2618507"/>
            <a:ext cx="6017491" cy="3652984"/>
          </a:xfrm>
        </p:spPr>
        <p:txBody>
          <a:bodyPr>
            <a:noAutofit/>
          </a:bodyPr>
          <a:lstStyle/>
          <a:p>
            <a:r>
              <a:rPr lang="ru-RU" sz="2400" dirty="0"/>
              <a:t>Ч. 1 «Домашняя библиотека: за и против», 01.06.-01.10.2022 г. </a:t>
            </a:r>
          </a:p>
          <a:p>
            <a:endParaRPr lang="ru-RU" sz="2400" dirty="0"/>
          </a:p>
          <a:p>
            <a:r>
              <a:rPr lang="ru-RU" sz="2400" dirty="0"/>
              <a:t>Ч. 2 «Совместное чтение – процесс увлекательный», 15.08.-15.10.2023 г. </a:t>
            </a:r>
          </a:p>
          <a:p>
            <a:endParaRPr lang="ru-RU" sz="2400" dirty="0"/>
          </a:p>
          <a:p>
            <a:r>
              <a:rPr lang="ru-RU" sz="2400" dirty="0"/>
              <a:t>Ч. 3 «Круг чтения современной семьи», 2024 г.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6C66D2-4ECC-43E3-9A4E-E97C1F7927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16" y="2539013"/>
            <a:ext cx="3861046" cy="3861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18712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9567" y="2936867"/>
            <a:ext cx="9892146" cy="933797"/>
          </a:xfrm>
        </p:spPr>
        <p:txBody>
          <a:bodyPr>
            <a:noAutofit/>
          </a:bodyPr>
          <a:lstStyle/>
          <a:p>
            <a:r>
              <a:rPr lang="ru-RU" sz="4800" b="0" cap="none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2017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85011"/>
            <a:ext cx="10053782" cy="1065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ОБЪЕКТ, ПРЕДМЕТ, ЦЕЛЬ И ЗАДАЧИ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842652"/>
            <a:ext cx="9601200" cy="4858937"/>
          </a:xfrm>
        </p:spPr>
        <p:txBody>
          <a:bodyPr>
            <a:noAutofit/>
          </a:bodyPr>
          <a:lstStyle/>
          <a:p>
            <a:r>
              <a:rPr lang="ru-RU" dirty="0"/>
              <a:t>Объект исследования – домашние библиотеки семей Тульской области.</a:t>
            </a:r>
          </a:p>
          <a:p>
            <a:r>
              <a:rPr lang="ru-RU" dirty="0"/>
              <a:t>Предмет исследования – отдельные качественные и количественные характеристики домашних библиотек в семьях региона на современном этапе. </a:t>
            </a:r>
          </a:p>
          <a:p>
            <a:r>
              <a:rPr lang="ru-RU" dirty="0"/>
              <a:t>Цель исследования: получение реалистичного портрета домашней библиотеки и изучение ее роли в чтении семьи региона.</a:t>
            </a:r>
          </a:p>
          <a:p>
            <a:r>
              <a:rPr lang="ru-RU" dirty="0"/>
              <a:t>Задачи исследования: </a:t>
            </a:r>
          </a:p>
          <a:p>
            <a:pPr marL="0" indent="0">
              <a:buNone/>
            </a:pPr>
            <a:r>
              <a:rPr lang="ru-RU" dirty="0"/>
              <a:t>      - выявить процент семей, имеющих домашние библиотеки; </a:t>
            </a:r>
          </a:p>
          <a:p>
            <a:pPr marL="0" indent="0">
              <a:buNone/>
            </a:pPr>
            <a:r>
              <a:rPr lang="ru-RU" dirty="0"/>
              <a:t>      - раскрыть содержание домашних библиотек;</a:t>
            </a:r>
          </a:p>
          <a:p>
            <a:pPr marL="0" indent="0">
              <a:buNone/>
            </a:pPr>
            <a:r>
              <a:rPr lang="ru-RU" dirty="0"/>
              <a:t>      - выяснить наличие традиций семейного чтения в семьях области;</a:t>
            </a:r>
          </a:p>
          <a:p>
            <a:pPr marL="0" indent="0">
              <a:buNone/>
            </a:pPr>
            <a:r>
              <a:rPr lang="ru-RU" dirty="0"/>
              <a:t>      - определить роль традиционной библиотеки во «временном пополнении»     </a:t>
            </a:r>
          </a:p>
          <a:p>
            <a:pPr marL="0" indent="0">
              <a:buNone/>
            </a:pPr>
            <a:r>
              <a:rPr lang="ru-RU" dirty="0"/>
              <a:t>        домашней библиотеки.</a:t>
            </a:r>
          </a:p>
        </p:txBody>
      </p:sp>
    </p:spTree>
    <p:extLst>
      <p:ext uri="{BB962C8B-B14F-4D97-AF65-F5344CB8AC3E}">
        <p14:creationId xmlns:p14="http://schemas.microsoft.com/office/powerpoint/2010/main" val="279378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347" y="372980"/>
            <a:ext cx="10053782" cy="1065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ПОНЯТИЯ «ДОМАШНЯЯ БИБЛИОТЕКА» И «СЕМЬЯ» В РАМКАХ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5685" y="2022232"/>
            <a:ext cx="9601200" cy="4044460"/>
          </a:xfrm>
        </p:spPr>
        <p:txBody>
          <a:bodyPr>
            <a:noAutofit/>
          </a:bodyPr>
          <a:lstStyle/>
          <a:p>
            <a:r>
              <a:rPr lang="ru-RU" dirty="0"/>
              <a:t>«Домашняя библиотека» – собрание книг для личного пользования владельца или более широкого круга лиц /семьи/.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     Количественные характеристики домашних библиотек: </a:t>
            </a:r>
          </a:p>
          <a:p>
            <a:pPr marL="0" indent="0">
              <a:buNone/>
            </a:pPr>
            <a:r>
              <a:rPr lang="ru-RU" dirty="0"/>
              <a:t>      - от 1 книги до 100-1000 экз.</a:t>
            </a:r>
          </a:p>
          <a:p>
            <a:pPr marL="0" indent="0">
              <a:buNone/>
            </a:pPr>
            <a:r>
              <a:rPr lang="ru-RU" dirty="0"/>
              <a:t>      - абсолютные величины.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«Семья» – группа живущих вместе близких родственников или объединение людей, сплоченных общими интересами.</a:t>
            </a:r>
          </a:p>
        </p:txBody>
      </p:sp>
    </p:spTree>
    <p:extLst>
      <p:ext uri="{BB962C8B-B14F-4D97-AF65-F5344CB8AC3E}">
        <p14:creationId xmlns:p14="http://schemas.microsoft.com/office/powerpoint/2010/main" val="2441124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44383"/>
            <a:ext cx="9601200" cy="89579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КРУГ УЧАСТНИКОВ ИССЛЕДОВАНИЯ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6726" y="1749679"/>
            <a:ext cx="44257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2830 семей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72200" y="3244913"/>
            <a:ext cx="5114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176 – онлайн-анкетирование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27212" y="2721693"/>
            <a:ext cx="5753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2654 – бумажное анкетирование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04797" y="3973201"/>
            <a:ext cx="37348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460 детей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71600" y="5253745"/>
            <a:ext cx="3907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возраст от 7 до 17 лет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42978" y="5263874"/>
            <a:ext cx="179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интервью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58339" y="6323714"/>
            <a:ext cx="3573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бумажная фиксация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19987" y="5800494"/>
            <a:ext cx="2822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видеофиксация</a:t>
            </a:r>
          </a:p>
        </p:txBody>
      </p:sp>
    </p:spTree>
    <p:extLst>
      <p:ext uri="{BB962C8B-B14F-4D97-AF65-F5344CB8AC3E}">
        <p14:creationId xmlns:p14="http://schemas.microsoft.com/office/powerpoint/2010/main" val="367774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72979"/>
            <a:ext cx="10053782" cy="107713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СЕМЕЙНОГО ЧТЕНИЯ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050746"/>
              </p:ext>
            </p:extLst>
          </p:nvPr>
        </p:nvGraphicFramePr>
        <p:xfrm>
          <a:off x="1371600" y="2100542"/>
          <a:ext cx="9601200" cy="374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6144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48916"/>
            <a:ext cx="10053782" cy="110119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СЕМЕЙНОГО ЧТЕНИЯ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29311337"/>
              </p:ext>
            </p:extLst>
          </p:nvPr>
        </p:nvGraphicFramePr>
        <p:xfrm>
          <a:off x="6647671" y="1843088"/>
          <a:ext cx="5292437" cy="465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481871"/>
              </p:ext>
            </p:extLst>
          </p:nvPr>
        </p:nvGraphicFramePr>
        <p:xfrm>
          <a:off x="886690" y="1843087"/>
          <a:ext cx="5620641" cy="465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5431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85011"/>
            <a:ext cx="10053782" cy="1065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СЕМЕЙНОГО ЧТЕНИЯ</a:t>
            </a: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AFA36EFD-605B-4AD6-9128-8E891D7451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552372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55336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1926</TotalTime>
  <Words>1008</Words>
  <Application>Microsoft Office PowerPoint</Application>
  <PresentationFormat>Широкоэкранный</PresentationFormat>
  <Paragraphs>134</Paragraphs>
  <Slides>31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Franklin Gothic Book</vt:lpstr>
      <vt:lpstr>Times New Roman</vt:lpstr>
      <vt:lpstr>Crop</vt:lpstr>
      <vt:lpstr>Изучение семейного чтения на уровне региона: идеи, методы, возможности (областное библиотечное исследование «Современные тенденции семейного чтения») </vt:lpstr>
      <vt:lpstr>ОБЛАСТНАЯ ПРОГРАММА ПО СЕМЕЙНОМУ ЧТЕНИЮ НА 2022-2024 ГГ.  </vt:lpstr>
      <vt:lpstr>ОБЛАСТНОЕ БИБЛИОТЕЧНОЕ ИССЛЕДОВАНИЕ «СОВРЕМЕННЫЕ ТЕНДЕНЦИИ СЕМЕЙНОГО ЧТЕНИЯ» </vt:lpstr>
      <vt:lpstr>ОБЪЕКТ, ПРЕДМЕТ, ЦЕЛЬ И ЗАДАЧИ ИССЛЕДОВАНИЯ</vt:lpstr>
      <vt:lpstr>ПОНЯТИЯ «ДОМАШНЯЯ БИБЛИОТЕКА» И «СЕМЬЯ» В РАМКАХ ИССЛЕДОВАНИЯ</vt:lpstr>
      <vt:lpstr>КРУГ УЧАСТНИКОВ ИССЛЕДОВАНИЯ</vt:lpstr>
      <vt:lpstr>АСПЕКТЫ ИЗУЧЕНИЯ СЕМЕЙНОГО ЧТЕНИЯ</vt:lpstr>
      <vt:lpstr>АСПЕКТЫ ИЗУЧЕНИЯ СЕМЕЙНОГО ЧТЕНИЯ</vt:lpstr>
      <vt:lpstr>АСПЕКТЫ ИЗУЧЕНИЯ СЕМЕЙНОГО ЧТЕНИЯ</vt:lpstr>
      <vt:lpstr>АСПЕКТЫ ИЗУЧЕНИЯ СЕМЕЙНОГО ЧТЕНИЯ</vt:lpstr>
      <vt:lpstr>АСПЕКТЫ ИЗУЧЕНИЯ СЕМЕЙНОГО ЧТЕНИЯ</vt:lpstr>
      <vt:lpstr>АСПЕКТЫ ИЗУЧЕНИЯ СЕМЕЙНОГО ЧТЕНИЯ</vt:lpstr>
      <vt:lpstr>ИТОГИ ИССЛЕДОВАНИЯ «ДОМАШНЯЯ БИБЛИОТЕКА: ЗА И ПРОТИВ» </vt:lpstr>
      <vt:lpstr>ОБЛАСТНОЕ БИБЛИОТЕЧНОЕ ИССЛЕДОВАНИЕ «СОВРЕМЕННЫЕ ТЕНДЕНЦИИ СЕМЕЙНОГО ЧТЕНИЯ» </vt:lpstr>
      <vt:lpstr>ОБЪЕКТ, ПРЕДМЕТ, ЦЕЛЬ И ЗАДАЧИ ИССЛЕДОВАНИЯ</vt:lpstr>
      <vt:lpstr>ПОНЯТИЯ «СЕМЬЯ» И «СОВМЕСТНОЕ ЧТЕНИЕ» В РАМКАХ ИССЛЕДОВАНИЯ</vt:lpstr>
      <vt:lpstr>КРУГ УЧАСТНИКОВ ИССЛЕДОВАНИЯ</vt:lpstr>
      <vt:lpstr>АСПЕКТЫ ИЗУЧЕНИЯ СОВМЕСТНОГО  ЧТЕНИЯ</vt:lpstr>
      <vt:lpstr>АСПЕКТЫ ИЗУЧЕНИЯ СОВМЕСТНОГО ЧТЕНИЯ</vt:lpstr>
      <vt:lpstr>АСПЕКТЫ ИЗУЧЕНИЯ СОВМЕСТНОГО ЧТЕНИЯ</vt:lpstr>
      <vt:lpstr>АСПЕКТЫ ИЗУЧЕНИЯ СОВМЕСТНОГО ЧТЕНИЯ</vt:lpstr>
      <vt:lpstr>АСПЕКТЫ ИЗУЧЕНИЯ СОВМЕСТНОГО ЧТЕНИЯ</vt:lpstr>
      <vt:lpstr>АСПЕКТЫ ИЗУЧЕНИЯ СОВМЕСТНОГО ЧТЕНИЯ</vt:lpstr>
      <vt:lpstr>АСПЕКТЫ ИЗУЧЕНИЯ СОВМЕСТНОГО ЧТЕНИЯ</vt:lpstr>
      <vt:lpstr>АСПЕКТЫ ИЗУЧЕНИЯ СОВМЕСТНОГО ЧТЕНИЯ</vt:lpstr>
      <vt:lpstr>АСПЕКТЫ ИЗУЧЕНИЯ СОВМЕСТНОГО ЧТЕНИЯ</vt:lpstr>
      <vt:lpstr>АСПЕКТЫ ИЗУЧЕНИЯ СОВМЕСТНОГО ЧТЕНИЯ</vt:lpstr>
      <vt:lpstr>МОТИВАЦИОННЫЕ КОНКУРСЫ-2022</vt:lpstr>
      <vt:lpstr>МОТИВАЦИОННЫЕ КОНКУРСЫ-2023</vt:lpstr>
      <vt:lpstr>ОБЛАСТНОЕ БИБЛИОТЕЧНОЕ ИССЛЕДОВАНИЕ «СОВРЕМЕННЫЕ ТЕНДЕНЦИИ СЕМЕЙНОГО ЧТЕНИЯ»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Домашняя библиотека: современные тенденции существования и роль в жизни семьи</dc:title>
  <dc:creator>Tatyana</dc:creator>
  <cp:lastModifiedBy>Сидорова</cp:lastModifiedBy>
  <cp:revision>98</cp:revision>
  <dcterms:created xsi:type="dcterms:W3CDTF">2022-11-28T18:16:59Z</dcterms:created>
  <dcterms:modified xsi:type="dcterms:W3CDTF">2024-07-05T14:09:56Z</dcterms:modified>
</cp:coreProperties>
</file>