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6" r:id="rId2"/>
    <p:sldId id="292" r:id="rId3"/>
    <p:sldId id="294" r:id="rId4"/>
    <p:sldId id="264" r:id="rId5"/>
    <p:sldId id="266" r:id="rId6"/>
    <p:sldId id="300" r:id="rId7"/>
    <p:sldId id="303" r:id="rId8"/>
    <p:sldId id="304" r:id="rId9"/>
    <p:sldId id="265" r:id="rId10"/>
    <p:sldId id="295" r:id="rId11"/>
    <p:sldId id="273" r:id="rId12"/>
    <p:sldId id="274" r:id="rId13"/>
    <p:sldId id="296" r:id="rId14"/>
    <p:sldId id="298" r:id="rId15"/>
    <p:sldId id="285" r:id="rId16"/>
    <p:sldId id="299" r:id="rId17"/>
    <p:sldId id="293" r:id="rId18"/>
    <p:sldId id="301" r:id="rId19"/>
    <p:sldId id="305" r:id="rId20"/>
    <p:sldId id="278" r:id="rId21"/>
    <p:sldId id="297" r:id="rId22"/>
    <p:sldId id="302" r:id="rId23"/>
    <p:sldId id="263" r:id="rId24"/>
    <p:sldId id="283" r:id="rId25"/>
    <p:sldId id="25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chelnok@mail.ru" initials="n" lastIdx="1" clrIdx="0">
    <p:extLst>
      <p:ext uri="{19B8F6BF-5375-455C-9EA6-DF929625EA0E}">
        <p15:presenceInfo xmlns:p15="http://schemas.microsoft.com/office/powerpoint/2012/main" userId="db16919b1ab859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22"/>
    <a:srgbClr val="96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05" d="100"/>
          <a:sy n="105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библиотек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B-45D1-8216-A053DDF4E2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страниц в социальных сетях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25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B-45D1-8216-A053DDF4E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070416"/>
        <c:axId val="258281408"/>
      </c:barChart>
      <c:catAx>
        <c:axId val="1740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281408"/>
        <c:crosses val="autoZero"/>
        <c:auto val="1"/>
        <c:lblAlgn val="ctr"/>
        <c:lblOffset val="100"/>
        <c:noMultiLvlLbl val="0"/>
      </c:catAx>
      <c:valAx>
        <c:axId val="258281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40704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компьютеров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600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65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D-4461-B576-BC90AC8A82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7895688"/>
        <c:axId val="257888688"/>
      </c:barChart>
      <c:catAx>
        <c:axId val="25789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888688"/>
        <c:crosses val="autoZero"/>
        <c:auto val="1"/>
        <c:lblAlgn val="ctr"/>
        <c:lblOffset val="100"/>
        <c:noMultiLvlLbl val="0"/>
      </c:catAx>
      <c:valAx>
        <c:axId val="25788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895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библиотек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B-45D1-8216-A053DDF4E2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страниц в социальных сетях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25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B-45D1-8216-A053DDF4E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070416"/>
        <c:axId val="258281408"/>
      </c:barChart>
      <c:catAx>
        <c:axId val="1740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281408"/>
        <c:crosses val="autoZero"/>
        <c:auto val="1"/>
        <c:lblAlgn val="ctr"/>
        <c:lblOffset val="100"/>
        <c:noMultiLvlLbl val="0"/>
      </c:catAx>
      <c:valAx>
        <c:axId val="258281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40704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Детские</a:t>
            </a:r>
            <a:r>
              <a:rPr lang="ru-RU" b="1" baseline="0" dirty="0"/>
              <a:t> библиотеки в социальных сетях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детских библиотек, имеющих страницы в социальных сетях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21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D-4A22-B924-441A1CE243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страниц в социальных сетях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96001D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28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4D-4A22-B924-441A1CE243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8314920"/>
        <c:axId val="258315304"/>
      </c:barChart>
      <c:catAx>
        <c:axId val="258314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315304"/>
        <c:crosses val="autoZero"/>
        <c:auto val="1"/>
        <c:lblAlgn val="ctr"/>
        <c:lblOffset val="100"/>
        <c:noMultiLvlLbl val="0"/>
      </c:catAx>
      <c:valAx>
        <c:axId val="25831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31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Направления клубной деятельности для пользователей до 14 лет </a:t>
            </a:r>
          </a:p>
        </c:rich>
      </c:tx>
      <c:layout>
        <c:manualLayout>
          <c:xMode val="edge"/>
          <c:yMode val="edge"/>
          <c:x val="0.12774152830549179"/>
          <c:y val="2.49160113482222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0556805235219114"/>
          <c:w val="0.714032803637493"/>
          <c:h val="0.306607152510453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Направления клубной деятельности 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EE-425B-9F4A-29DE1CF3A0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EE-425B-9F4A-29DE1CF3A0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BEE-425B-9F4A-29DE1CF3A0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BEE-425B-9F4A-29DE1CF3A0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BEE-425B-9F4A-29DE1CF3A0E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BEE-425B-9F4A-29DE1CF3A0E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BEE-425B-9F4A-29DE1CF3A0E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BEE-425B-9F4A-29DE1CF3A0E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BEE-425B-9F4A-29DE1CF3A0E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BEE-425B-9F4A-29DE1CF3A0E5}"/>
              </c:ext>
            </c:extLst>
          </c:dPt>
          <c:dLbls>
            <c:dLbl>
              <c:idx val="3"/>
              <c:layout>
                <c:manualLayout>
                  <c:x val="-6.3245447614260538E-3"/>
                  <c:y val="-4.32350711910273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EE-425B-9F4A-29DE1CF3A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Поддержка книги и чтения</c:v>
                </c:pt>
                <c:pt idx="1">
                  <c:v>Краеведение</c:v>
                </c:pt>
                <c:pt idx="2">
                  <c:v>Экология</c:v>
                </c:pt>
                <c:pt idx="3">
                  <c:v>Творческая мастерская</c:v>
                </c:pt>
                <c:pt idx="4">
                  <c:v>Театральная деятельность</c:v>
                </c:pt>
                <c:pt idx="5">
                  <c:v>Клуб настольных игр</c:v>
                </c:pt>
                <c:pt idx="6">
                  <c:v>Патриотическая и правовая направленность</c:v>
                </c:pt>
                <c:pt idx="7">
                  <c:v>Языковой клуб</c:v>
                </c:pt>
                <c:pt idx="8">
                  <c:v>ЗОЖ</c:v>
                </c:pt>
                <c:pt idx="9">
                  <c:v>Работа с детьми с ОВЗ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BEE-425B-9F4A-29DE1CF3A0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535187957668372"/>
          <c:y val="0.1749958256761511"/>
          <c:w val="0.47212527445785279"/>
          <c:h val="0.81851929201425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Зарегистрированные пользователи</a:t>
            </a:r>
          </a:p>
        </c:rich>
      </c:tx>
      <c:layout>
        <c:manualLayout>
          <c:xMode val="edge"/>
          <c:yMode val="edge"/>
          <c:x val="0.27888483862746727"/>
          <c:y val="2.5646517771429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246498655586832E-2"/>
          <c:y val="0.25029587360124544"/>
          <c:w val="0.9255499153976311"/>
          <c:h val="0.614424786143785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Зарегистрированные пользователи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8E-4FA9-8AA4-3D57CD635CD6}"/>
              </c:ext>
            </c:extLst>
          </c:dPt>
          <c:dPt>
            <c:idx val="1"/>
            <c:bubble3D val="0"/>
            <c:explosion val="1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8E-4FA9-8AA4-3D57CD635CD6}"/>
              </c:ext>
            </c:extLst>
          </c:dPt>
          <c:dPt>
            <c:idx val="2"/>
            <c:bubble3D val="0"/>
            <c:explosion val="13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8E-4FA9-8AA4-3D57CD635CD6}"/>
              </c:ext>
            </c:extLst>
          </c:dPt>
          <c:dPt>
            <c:idx val="3"/>
            <c:bubble3D val="0"/>
            <c:explosion val="9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C8E-4FA9-8AA4-3D57CD635C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Дети</c:v>
                </c:pt>
                <c:pt idx="1">
                  <c:v>Молодёжь</c:v>
                </c:pt>
                <c:pt idx="2">
                  <c:v>Взрослые</c:v>
                </c:pt>
                <c:pt idx="3">
                  <c:v>Вне стационара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39055</c:v>
                </c:pt>
                <c:pt idx="1">
                  <c:v>7308</c:v>
                </c:pt>
                <c:pt idx="2">
                  <c:v>2768</c:v>
                </c:pt>
                <c:pt idx="3">
                  <c:v>1282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8E-4FA9-8AA4-3D57CD635C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6-47D7-AE54-922CE11347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06-47D7-AE54-922CE11347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06-47D7-AE54-922CE1134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875640"/>
        <c:axId val="259879168"/>
      </c:barChart>
      <c:catAx>
        <c:axId val="25987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9879168"/>
        <c:crosses val="autoZero"/>
        <c:auto val="1"/>
        <c:lblAlgn val="ctr"/>
        <c:lblOffset val="100"/>
        <c:noMultiLvlLbl val="0"/>
      </c:catAx>
      <c:valAx>
        <c:axId val="259879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598756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683497160630813"/>
          <c:y val="5.16870742429878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 работы сотрудников МДБ 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0-3 лет</c:v>
                </c:pt>
                <c:pt idx="1">
                  <c:v>3-10 лет</c:v>
                </c:pt>
                <c:pt idx="2">
                  <c:v>свыше 10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15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0-47A8-B738-3BA103188D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158719"/>
        <c:axId val="47154559"/>
      </c:barChart>
      <c:catAx>
        <c:axId val="4715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54559"/>
        <c:crosses val="autoZero"/>
        <c:auto val="1"/>
        <c:lblAlgn val="ctr"/>
        <c:lblOffset val="100"/>
        <c:noMultiLvlLbl val="0"/>
      </c:catAx>
      <c:valAx>
        <c:axId val="4715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58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Возрастные категории сотрудников МДБ ТО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 30 лет</c:v>
                </c:pt>
                <c:pt idx="1">
                  <c:v>30-55 лет</c:v>
                </c:pt>
                <c:pt idx="2">
                  <c:v>старше 55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52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4-43A5-A32B-7D8AE138CD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1214943"/>
        <c:axId val="771220767"/>
      </c:barChart>
      <c:catAx>
        <c:axId val="77121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1220767"/>
        <c:crosses val="autoZero"/>
        <c:auto val="1"/>
        <c:lblAlgn val="ctr"/>
        <c:lblOffset val="100"/>
        <c:noMultiLvlLbl val="0"/>
      </c:catAx>
      <c:valAx>
        <c:axId val="77122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1214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библиотечным обслуживанием</a:t>
            </a:r>
          </a:p>
          <a:p>
            <a:pPr>
              <a:defRPr sz="1200" b="1" cap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населения ТО</a:t>
            </a:r>
          </a:p>
        </c:rich>
      </c:tx>
      <c:layout>
        <c:manualLayout>
          <c:xMode val="edge"/>
          <c:yMode val="edge"/>
          <c:x val="0.20794693173700174"/>
          <c:y val="2.7914859600031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056882821387941E-2"/>
          <c:y val="0.30210036213787389"/>
          <c:w val="0.89988623435722415"/>
          <c:h val="0.299041315118122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БО детей до 14 лет в целом по области, %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0762711864406783E-2"/>
                  <c:y val="-2.5316455696202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A6-41F0-9720-4E6DAA76069E}"/>
                </c:ext>
              </c:extLst>
            </c:dLbl>
            <c:dLbl>
              <c:idx val="1"/>
              <c:layout>
                <c:manualLayout>
                  <c:x val="-7.652542372881356E-2"/>
                  <c:y val="-2.5316455696202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A6-41F0-9720-4E6DAA76069E}"/>
                </c:ext>
              </c:extLst>
            </c:dLbl>
            <c:dLbl>
              <c:idx val="2"/>
              <c:layout>
                <c:manualLayout>
                  <c:x val="-7.6525423728813713E-2"/>
                  <c:y val="-4.43037974683544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A6-41F0-9720-4E6DAA760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53</c:v>
                </c:pt>
                <c:pt idx="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A6-41F0-9720-4E6DAA7606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Охват БО детей до 14 лет детскими муниципальными библиотеками, %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0762711864406783E-2"/>
                  <c:y val="1.8987341772151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A6-41F0-9720-4E6DAA76069E}"/>
                </c:ext>
              </c:extLst>
            </c:dLbl>
            <c:dLbl>
              <c:idx val="1"/>
              <c:layout>
                <c:manualLayout>
                  <c:x val="-8.5000000000000006E-2"/>
                  <c:y val="2.5316455696202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A6-41F0-9720-4E6DAA76069E}"/>
                </c:ext>
              </c:extLst>
            </c:dLbl>
            <c:dLbl>
              <c:idx val="2"/>
              <c:layout>
                <c:manualLayout>
                  <c:x val="-8.9237288135593382E-2"/>
                  <c:y val="3.7974683544303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A6-41F0-9720-4E6DAA760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AA6-41F0-9720-4E6DAA7606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1035624"/>
        <c:axId val="521034056"/>
      </c:lineChart>
      <c:catAx>
        <c:axId val="52103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1034056"/>
        <c:crosses val="autoZero"/>
        <c:auto val="1"/>
        <c:lblAlgn val="ctr"/>
        <c:lblOffset val="100"/>
        <c:noMultiLvlLbl val="0"/>
      </c:catAx>
      <c:valAx>
        <c:axId val="521034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2103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3423450055091E-2"/>
          <c:y val="0.70549903921139867"/>
          <c:w val="0.87278229619822223"/>
          <c:h val="0.29311070603048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Число зарегистрированных пользователей</a:t>
            </a:r>
            <a:r>
              <a:rPr lang="ru-RU" sz="2000" baseline="0" dirty="0"/>
              <a:t> в возрасте до 14 лет</a:t>
            </a:r>
            <a:endParaRPr lang="ru-RU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муниципальных библиотеках ТО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solidFill>
                <a:schemeClr val="tx2"/>
              </a:solidFill>
            </a:ln>
            <a:effectLst>
              <a:innerShdw blurRad="50800" dist="25400" dir="13500000">
                <a:srgbClr val="000000">
                  <a:alpha val="55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104460</c:v>
                </c:pt>
                <c:pt idx="1">
                  <c:v>107404</c:v>
                </c:pt>
                <c:pt idx="2">
                  <c:v>107183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C-4A8C-8CB3-304609AB38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дестких бибилиотеках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50800" dist="25400" dir="13500000">
                <a:srgbClr val="000000">
                  <a:alpha val="55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34617</c:v>
                </c:pt>
                <c:pt idx="1">
                  <c:v>38822</c:v>
                </c:pt>
                <c:pt idx="2">
                  <c:v>39055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8C-4A8C-8CB3-304609AB38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5564767"/>
        <c:axId val="235563103"/>
      </c:barChart>
      <c:catAx>
        <c:axId val="2355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563103"/>
        <c:crosses val="autoZero"/>
        <c:auto val="1"/>
        <c:lblAlgn val="ctr"/>
        <c:lblOffset val="100"/>
        <c:noMultiLvlLbl val="0"/>
      </c:catAx>
      <c:valAx>
        <c:axId val="23556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5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Число посещений МДБ ТО</a:t>
            </a:r>
          </a:p>
        </c:rich>
      </c:tx>
      <c:layout>
        <c:manualLayout>
          <c:xMode val="edge"/>
          <c:yMode val="edge"/>
          <c:x val="0.22524907870875913"/>
          <c:y val="1.698465340719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посещений ДБ ТО, ед.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449532</c:v>
                </c:pt>
                <c:pt idx="1">
                  <c:v>494378</c:v>
                </c:pt>
                <c:pt idx="2">
                  <c:v>562602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E-48EE-B2F7-C7370573E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405727"/>
        <c:axId val="1976411967"/>
      </c:barChart>
      <c:catAx>
        <c:axId val="197640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6411967"/>
        <c:crosses val="autoZero"/>
        <c:auto val="1"/>
        <c:lblAlgn val="ctr"/>
        <c:lblOffset val="100"/>
        <c:noMultiLvlLbl val="0"/>
      </c:catAx>
      <c:valAx>
        <c:axId val="197641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640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Число мероприятий в МДБ ТО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515598108174763E-2"/>
          <c:y val="0.11170476538722215"/>
          <c:w val="0.85399763618934565"/>
          <c:h val="0.61064323884655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мероприятий, ед.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  <a:ln>
              <a:noFill/>
            </a:ln>
            <a:effectLst>
              <a:innerShdw blurRad="50800" dist="25400" dir="13500000">
                <a:srgbClr val="000000">
                  <a:alpha val="55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3541</c:v>
                </c:pt>
                <c:pt idx="1">
                  <c:v>3652</c:v>
                </c:pt>
                <c:pt idx="2">
                  <c:v>3703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C-4A8C-8CB3-304609AB38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мероприятий в стационаре, ед.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50800" dist="25400" dir="13500000">
                <a:srgbClr val="000000">
                  <a:alpha val="55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2540</c:v>
                </c:pt>
                <c:pt idx="1">
                  <c:v>2680</c:v>
                </c:pt>
                <c:pt idx="2">
                  <c:v>2522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8C-4A8C-8CB3-304609AB38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мероприятий вне стационара, ед.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50800" dist="25400" dir="13500000">
                <a:srgbClr val="000000">
                  <a:alpha val="55000"/>
                </a:srgb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852</c:v>
                </c:pt>
                <c:pt idx="1">
                  <c:v>972</c:v>
                </c:pt>
                <c:pt idx="2">
                  <c:v>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71-405B-9D63-69C5673189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Число удалённых мероприятий, ед.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4000"/>
                  </a:schemeClr>
                </a:gs>
                <a:gs pos="100000">
                  <a:schemeClr val="accent4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50800" dist="25400" dir="13500000">
                <a:srgbClr val="000000">
                  <a:alpha val="55000"/>
                </a:srgb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149</c:v>
                </c:pt>
                <c:pt idx="1">
                  <c:v>155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71-405B-9D63-69C5673189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5564767"/>
        <c:axId val="235563103"/>
      </c:barChart>
      <c:catAx>
        <c:axId val="2355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563103"/>
        <c:crosses val="autoZero"/>
        <c:auto val="1"/>
        <c:lblAlgn val="ctr"/>
        <c:lblOffset val="100"/>
        <c:noMultiLvlLbl val="0"/>
      </c:catAx>
      <c:valAx>
        <c:axId val="23556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5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094067624920452E-2"/>
          <c:y val="0.78014456768947382"/>
          <c:w val="0.86148147237183015"/>
          <c:h val="0.20433067409029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Число посещений мероприятий</a:t>
            </a:r>
          </a:p>
          <a:p>
            <a:pPr>
              <a:defRPr/>
            </a:pPr>
            <a:r>
              <a:rPr lang="ru-RU" b="1" dirty="0"/>
              <a:t> МДБ ТО</a:t>
            </a:r>
          </a:p>
        </c:rich>
      </c:tx>
      <c:layout>
        <c:manualLayout>
          <c:xMode val="edge"/>
          <c:yMode val="edge"/>
          <c:x val="0.15175161594209322"/>
          <c:y val="1.9581029747914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посещений мероприятий ДБ ТО, ед.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88703</c:v>
                </c:pt>
                <c:pt idx="1">
                  <c:v>97837</c:v>
                </c:pt>
                <c:pt idx="2">
                  <c:v>130111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E-48EE-B2F7-C7370573E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6405727"/>
        <c:axId val="1976411967"/>
      </c:barChart>
      <c:catAx>
        <c:axId val="197640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6411967"/>
        <c:crosses val="autoZero"/>
        <c:auto val="1"/>
        <c:lblAlgn val="ctr"/>
        <c:lblOffset val="100"/>
        <c:noMultiLvlLbl val="0"/>
      </c:catAx>
      <c:valAx>
        <c:axId val="197641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640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err="1"/>
              <a:t>Документовыдача</a:t>
            </a:r>
            <a:r>
              <a:rPr lang="ru-RU" sz="2000" dirty="0"/>
              <a:t> в МДБ ТО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515598108174763E-2"/>
          <c:y val="0.11170476538722215"/>
          <c:w val="0.85399763618934565"/>
          <c:h val="0.61064323884655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Суммарная книговыдача, ед.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  <a:ln>
              <a:noFill/>
            </a:ln>
            <a:effectLst>
              <a:innerShdw blurRad="50800" dist="25400" dir="13500000">
                <a:srgbClr val="000000">
                  <a:alpha val="55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977668</c:v>
                </c:pt>
                <c:pt idx="1">
                  <c:v>1033326</c:v>
                </c:pt>
                <c:pt idx="2">
                  <c:v>1045611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C-4A8C-8CB3-304609AB38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стационарных условиях, ед.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50800" dist="25400" dir="13500000">
                <a:srgbClr val="000000">
                  <a:alpha val="55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1000921</c:v>
                </c:pt>
                <c:pt idx="2">
                  <c:v>1011950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8C-4A8C-8CB3-304609AB38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 стационара, ед.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84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50800" dist="25400" dir="13500000">
                <a:srgbClr val="000000">
                  <a:alpha val="55000"/>
                </a:srgb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32405</c:v>
                </c:pt>
                <c:pt idx="2">
                  <c:v>33706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71-405B-9D63-69C5673189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5564767"/>
        <c:axId val="235563103"/>
      </c:barChart>
      <c:catAx>
        <c:axId val="2355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563103"/>
        <c:crosses val="autoZero"/>
        <c:auto val="1"/>
        <c:lblAlgn val="ctr"/>
        <c:lblOffset val="100"/>
        <c:noMultiLvlLbl val="0"/>
      </c:catAx>
      <c:valAx>
        <c:axId val="23556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5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094067624920452E-2"/>
          <c:y val="0.78014456768947382"/>
          <c:w val="0.86148147237183015"/>
          <c:h val="0.20433067409029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Число справок и консультаций, выполненных в МДБ ТО</a:t>
            </a:r>
          </a:p>
        </c:rich>
      </c:tx>
      <c:layout>
        <c:manualLayout>
          <c:xMode val="edge"/>
          <c:yMode val="edge"/>
          <c:x val="0.15175161594209322"/>
          <c:y val="1.9581029747914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число справок и консультаций, ед.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16569</c:v>
                </c:pt>
                <c:pt idx="1">
                  <c:v>16780</c:v>
                </c:pt>
                <c:pt idx="2">
                  <c:v>17979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E-48EE-B2F7-C7370573ED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справок и консультаций, выполненных для детей, ед.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11654</c:v>
                </c:pt>
                <c:pt idx="1">
                  <c:v>12478</c:v>
                </c:pt>
                <c:pt idx="2">
                  <c:v>13680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9C-4EB6-AE00-683DA8A237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76405727"/>
        <c:axId val="1976411967"/>
      </c:barChart>
      <c:catAx>
        <c:axId val="197640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6411967"/>
        <c:crosses val="autoZero"/>
        <c:auto val="1"/>
        <c:lblAlgn val="ctr"/>
        <c:lblOffset val="100"/>
        <c:noMultiLvlLbl val="0"/>
      </c:catAx>
      <c:valAx>
        <c:axId val="197641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640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Совокупный</a:t>
            </a:r>
            <a:r>
              <a:rPr lang="ru-RU" baseline="0" dirty="0"/>
              <a:t> о</a:t>
            </a:r>
            <a:r>
              <a:rPr lang="ru-RU" dirty="0"/>
              <a:t>бъём библиотечного</a:t>
            </a:r>
            <a:r>
              <a:rPr lang="ru-RU" baseline="0" dirty="0"/>
              <a:t> фонда</a:t>
            </a:r>
            <a:r>
              <a:rPr lang="ru-RU" dirty="0"/>
              <a:t>  на начало года</a:t>
            </a:r>
            <a:r>
              <a:rPr lang="ru-RU" baseline="0" dirty="0"/>
              <a:t> МДБ ТО</a:t>
            </a:r>
            <a:endParaRPr lang="ru-RU" dirty="0"/>
          </a:p>
        </c:rich>
      </c:tx>
      <c:layout>
        <c:manualLayout>
          <c:xMode val="edge"/>
          <c:yMode val="edge"/>
          <c:x val="0.13280129677215796"/>
          <c:y val="1.4024847907702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287049159246592"/>
          <c:y val="0.15271156204836223"/>
          <c:w val="0.85901771653543324"/>
          <c:h val="0.70834192246912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Документов на начало года, ед.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491460</c:v>
                </c:pt>
                <c:pt idx="1">
                  <c:v>481285</c:v>
                </c:pt>
                <c:pt idx="2">
                  <c:v>472967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0-4C52-9566-3259BDAD7D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8598440"/>
        <c:axId val="257971024"/>
      </c:barChart>
      <c:catAx>
        <c:axId val="25859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971024"/>
        <c:crosses val="autoZero"/>
        <c:auto val="1"/>
        <c:lblAlgn val="ctr"/>
        <c:lblOffset val="100"/>
        <c:noMultiLvlLbl val="0"/>
      </c:catAx>
      <c:valAx>
        <c:axId val="25797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59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957769093306825E-2"/>
          <c:y val="0.9171994662834404"/>
          <c:w val="0.86060583873688812"/>
          <c:h val="4.7833934021373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0.68951</cdr:x>
      <cdr:y>0.17869</cdr:y>
    </cdr:from>
    <cdr:to>
      <cdr:x>0.71615</cdr:x>
      <cdr:y>0.2365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75EAD3B-D431-4F68-BBAB-7727E2C23CA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28217" y="885678"/>
          <a:ext cx="174925" cy="2865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0.81847</cdr:x>
      <cdr:y>0.56693</cdr:y>
    </cdr:from>
    <cdr:to>
      <cdr:x>0.84511</cdr:x>
      <cdr:y>0.62474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0E45AF24-688F-43AB-A9B7-313A7E1676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75119" y="2809976"/>
          <a:ext cx="174926" cy="28653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0.51958</cdr:x>
      <cdr:y>0.48023</cdr:y>
    </cdr:from>
    <cdr:to>
      <cdr:x>0.5808</cdr:x>
      <cdr:y>0.61073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620E5060-41F6-4762-846B-489EE40C410C}"/>
            </a:ext>
          </a:extLst>
        </cdr:cNvPr>
        <cdr:cNvSpPr/>
      </cdr:nvSpPr>
      <cdr:spPr>
        <a:xfrm xmlns:a="http://schemas.openxmlformats.org/drawingml/2006/main" rot="16200000">
          <a:off x="2723079" y="2498931"/>
          <a:ext cx="638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n w="0"/>
              <a:solidFill>
                <a:srgbClr val="96001D"/>
              </a:solidFill>
            </a:rPr>
            <a:t>+ 9%</a:t>
          </a:r>
          <a:endParaRPr lang="ru-RU" sz="1600" cap="none" spc="0" dirty="0">
            <a:ln w="0"/>
            <a:solidFill>
              <a:srgbClr val="96001D"/>
            </a:solidFill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0.74025</cdr:x>
      <cdr:y>0.2122</cdr:y>
    </cdr:from>
    <cdr:to>
      <cdr:x>0.76687</cdr:x>
      <cdr:y>0.27002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75EAD3B-D431-4F68-BBAB-7727E2C23CA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74605" y="1051741"/>
          <a:ext cx="164569" cy="2865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0.89895</cdr:x>
      <cdr:y>0.58032</cdr:y>
    </cdr:from>
    <cdr:to>
      <cdr:x>0.92559</cdr:x>
      <cdr:y>0.63813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0E45AF24-688F-43AB-A9B7-313A7E1676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55383" y="3122804"/>
          <a:ext cx="164631" cy="3110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D907-3909-4630-9D00-6156A5981D07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94228-9D80-48C3-84BE-D6E61EBFD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3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94228-9D80-48C3-84BE-D6E61EBFDCA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1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94228-9D80-48C3-84BE-D6E61EBFDCA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3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2897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689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652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27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272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57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853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187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878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00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246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717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142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030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235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4541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436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7B903B0-4EA0-45FA-8CD4-A52EEA26493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DD1B260-852F-4F37-8ECE-B8BC9970F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9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chart" Target="../charts/chart12.xml"/><Relationship Id="rId5" Type="http://schemas.openxmlformats.org/officeDocument/2006/relationships/image" Target="../media/image5.png"/><Relationship Id="rId10" Type="http://schemas.openxmlformats.org/officeDocument/2006/relationships/chart" Target="../charts/chart11.xml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chart" Target="../charts/char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ulture.gov.ru/about/national-project/cultural-environment/" TargetMode="External"/><Relationship Id="rId13" Type="http://schemas.openxmlformats.org/officeDocument/2006/relationships/hyperlink" Target="http://publication.pravo.gov.ru/Document/View/0001202001270005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hyperlink" Target="http://publication.pravo.gov.ru/Document/View/000120210701009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openxmlformats.org/officeDocument/2006/relationships/hyperlink" Target="http://publication.pravo.gov.ru/Document/View/0001202207150007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publication.pravo.gov.ru/Document/View/0001202206270003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publication.pravo.gov.ru/Document/View/0001201705290022" TargetMode="Externa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40.png"/><Relationship Id="rId7" Type="http://schemas.openxmlformats.org/officeDocument/2006/relationships/chart" Target="../charts/chart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1.png"/><Relationship Id="rId9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F166CF-299A-4BE9-B85B-BAEB5FFC2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59429"/>
            <a:ext cx="12192000" cy="43455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55524" y="5492880"/>
            <a:ext cx="3087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115" y="2978034"/>
            <a:ext cx="1080776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>
                <a:ln w="0"/>
                <a:solidFill>
                  <a:schemeClr val="tx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Итоги деятельности </a:t>
            </a:r>
          </a:p>
          <a:p>
            <a:pPr algn="ctr"/>
            <a:r>
              <a:rPr lang="ru-RU" sz="4400" b="1" cap="none" spc="50" dirty="0">
                <a:ln w="0"/>
                <a:solidFill>
                  <a:schemeClr val="tx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муниципальных детских библиотек </a:t>
            </a:r>
          </a:p>
          <a:p>
            <a:pPr algn="ctr"/>
            <a:r>
              <a:rPr lang="ru-RU" sz="4400" b="1" cap="none" spc="50" dirty="0">
                <a:ln w="0"/>
                <a:solidFill>
                  <a:schemeClr val="tx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Тульской области в 2023 году</a:t>
            </a:r>
            <a:endParaRPr lang="ru-RU" sz="4400" b="1" i="1" cap="none" spc="50" dirty="0">
              <a:ln w="0"/>
              <a:solidFill>
                <a:schemeClr val="tx1">
                  <a:lumMod val="9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824" y="266658"/>
            <a:ext cx="11576346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Государственное учреждение культуры Тульской области</a:t>
            </a:r>
          </a:p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Региональный</a:t>
            </a:r>
          </a:p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библиотечно-информационный</a:t>
            </a:r>
          </a:p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комплекс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B6C080-78B1-4B36-A766-C1C25C685224}"/>
              </a:ext>
            </a:extLst>
          </p:cNvPr>
          <p:cNvSpPr/>
          <p:nvPr/>
        </p:nvSpPr>
        <p:spPr>
          <a:xfrm>
            <a:off x="5240635" y="6304963"/>
            <a:ext cx="17107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Тула, 2024</a:t>
            </a:r>
          </a:p>
        </p:txBody>
      </p:sp>
    </p:spTree>
    <p:extLst>
      <p:ext uri="{BB962C8B-B14F-4D97-AF65-F5344CB8AC3E}">
        <p14:creationId xmlns:p14="http://schemas.microsoft.com/office/powerpoint/2010/main" val="42411206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-1375845" y="166424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-528" y="4896262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772"/>
          <a:stretch/>
        </p:blipFill>
        <p:spPr>
          <a:xfrm>
            <a:off x="228601" y="190124"/>
            <a:ext cx="11756148" cy="76954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-200025" y="248195"/>
            <a:ext cx="12392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Формирование библиотечного фонда МДБ ТО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BD19935-6CA1-461A-B9D3-6701BF1B0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98390"/>
              </p:ext>
            </p:extLst>
          </p:nvPr>
        </p:nvGraphicFramePr>
        <p:xfrm>
          <a:off x="349772" y="1540872"/>
          <a:ext cx="7451202" cy="4894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0826">
                  <a:extLst>
                    <a:ext uri="{9D8B030D-6E8A-4147-A177-3AD203B41FA5}">
                      <a16:colId xmlns:a16="http://schemas.microsoft.com/office/drawing/2014/main" val="2145229236"/>
                    </a:ext>
                  </a:extLst>
                </a:gridCol>
                <a:gridCol w="1223683">
                  <a:extLst>
                    <a:ext uri="{9D8B030D-6E8A-4147-A177-3AD203B41FA5}">
                      <a16:colId xmlns:a16="http://schemas.microsoft.com/office/drawing/2014/main" val="1397681102"/>
                    </a:ext>
                  </a:extLst>
                </a:gridCol>
                <a:gridCol w="1223683">
                  <a:extLst>
                    <a:ext uri="{9D8B030D-6E8A-4147-A177-3AD203B41FA5}">
                      <a16:colId xmlns:a16="http://schemas.microsoft.com/office/drawing/2014/main" val="718213155"/>
                    </a:ext>
                  </a:extLst>
                </a:gridCol>
                <a:gridCol w="1113010">
                  <a:extLst>
                    <a:ext uri="{9D8B030D-6E8A-4147-A177-3AD203B41FA5}">
                      <a16:colId xmlns:a16="http://schemas.microsoft.com/office/drawing/2014/main" val="1051405791"/>
                    </a:ext>
                  </a:extLst>
                </a:gridCol>
              </a:tblGrid>
              <a:tr h="742428">
                <a:tc rowSpan="2"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Виды изданий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 gridSpan="3"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Всего экземпляров в муниципальных детских библиотеках 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420066"/>
                  </a:ext>
                </a:extLst>
              </a:tr>
              <a:tr h="236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extLst>
                  <a:ext uri="{0D108BD9-81ED-4DB2-BD59-A6C34878D82A}">
                    <a16:rowId xmlns:a16="http://schemas.microsoft.com/office/drawing/2014/main" val="504551511"/>
                  </a:ext>
                </a:extLst>
              </a:tr>
              <a:tr h="236578">
                <a:tc>
                  <a:txBody>
                    <a:bodyPr/>
                    <a:lstStyle/>
                    <a:p>
                      <a:pPr marR="254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Всего, 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491460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481285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472 967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extLst>
                  <a:ext uri="{0D108BD9-81ED-4DB2-BD59-A6C34878D82A}">
                    <a16:rowId xmlns:a16="http://schemas.microsoft.com/office/drawing/2014/main" val="1609350273"/>
                  </a:ext>
                </a:extLst>
              </a:tr>
              <a:tr h="489427">
                <a:tc>
                  <a:txBody>
                    <a:bodyPr/>
                    <a:lstStyle/>
                    <a:p>
                      <a:pPr marR="254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Печатные издания и неопубликованные документы, ед.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491270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481125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472 829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extLst>
                  <a:ext uri="{0D108BD9-81ED-4DB2-BD59-A6C34878D82A}">
                    <a16:rowId xmlns:a16="http://schemas.microsoft.com/office/drawing/2014/main" val="1973837392"/>
                  </a:ext>
                </a:extLst>
              </a:tr>
              <a:tr h="236578">
                <a:tc>
                  <a:txBody>
                    <a:bodyPr/>
                    <a:lstStyle/>
                    <a:p>
                      <a:pPr marR="254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 из них книги, 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406640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405172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398171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extLst>
                  <a:ext uri="{0D108BD9-81ED-4DB2-BD59-A6C34878D82A}">
                    <a16:rowId xmlns:a16="http://schemas.microsoft.com/office/drawing/2014/main" val="2380868275"/>
                  </a:ext>
                </a:extLst>
              </a:tr>
              <a:tr h="489427">
                <a:tc>
                  <a:txBody>
                    <a:bodyPr/>
                    <a:lstStyle/>
                    <a:p>
                      <a:pPr marR="254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 электронные док. на съёмных носителях, 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extLst>
                  <a:ext uri="{0D108BD9-81ED-4DB2-BD59-A6C34878D82A}">
                    <a16:rowId xmlns:a16="http://schemas.microsoft.com/office/drawing/2014/main" val="3745151762"/>
                  </a:ext>
                </a:extLst>
              </a:tr>
              <a:tr h="489427">
                <a:tc>
                  <a:txBody>
                    <a:bodyPr/>
                    <a:lstStyle/>
                    <a:p>
                      <a:pPr marR="254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 документы на микроформатах, 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extLst>
                  <a:ext uri="{0D108BD9-81ED-4DB2-BD59-A6C34878D82A}">
                    <a16:rowId xmlns:a16="http://schemas.microsoft.com/office/drawing/2014/main" val="2051207794"/>
                  </a:ext>
                </a:extLst>
              </a:tr>
              <a:tr h="489427">
                <a:tc>
                  <a:txBody>
                    <a:bodyPr/>
                    <a:lstStyle/>
                    <a:p>
                      <a:pPr marR="254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- документы на других видах носителей, 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extLst>
                  <a:ext uri="{0D108BD9-81ED-4DB2-BD59-A6C34878D82A}">
                    <a16:rowId xmlns:a16="http://schemas.microsoft.com/office/drawing/2014/main" val="4260179452"/>
                  </a:ext>
                </a:extLst>
              </a:tr>
              <a:tr h="742428">
                <a:tc>
                  <a:txBody>
                    <a:bodyPr/>
                    <a:lstStyle/>
                    <a:p>
                      <a:pPr marR="254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Из общего объёма документы в специальных форматах для слепых и слабовидящих, 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extLst>
                  <a:ext uri="{0D108BD9-81ED-4DB2-BD59-A6C34878D82A}">
                    <a16:rowId xmlns:a16="http://schemas.microsoft.com/office/drawing/2014/main" val="2912386276"/>
                  </a:ext>
                </a:extLst>
              </a:tr>
              <a:tr h="742428">
                <a:tc>
                  <a:txBody>
                    <a:bodyPr/>
                    <a:lstStyle/>
                    <a:p>
                      <a:pPr marR="254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Из общего объёма фонда на языках народов России (кроме русского) / на иностранных языках, ед.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0/1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0/5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0/4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7" marR="66287" marT="0" marB="0" anchor="ctr"/>
                </a:tc>
                <a:extLst>
                  <a:ext uri="{0D108BD9-81ED-4DB2-BD59-A6C34878D82A}">
                    <a16:rowId xmlns:a16="http://schemas.microsoft.com/office/drawing/2014/main" val="30818545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F50F7BB-7047-4F6E-9A17-8A45BDEA7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8" y="956089"/>
            <a:ext cx="800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Качественный состав фонда</a:t>
            </a:r>
            <a:endParaRPr kumimoji="0" lang="ru-RU" altLang="ru-RU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CC4B5-4D10-4EE4-847E-77DE8D722F5C}"/>
              </a:ext>
            </a:extLst>
          </p:cNvPr>
          <p:cNvSpPr txBox="1"/>
          <p:nvPr/>
        </p:nvSpPr>
        <p:spPr>
          <a:xfrm>
            <a:off x="8037683" y="1572189"/>
            <a:ext cx="391707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Качественный состав фондов за последние годы существенно не менялся, а снижение объёма совокупного БФ связано с диспропорцией между выбытием и поступлением документов, что говорит о недостаточном комплектование детских библиотек Тульской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41937314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515C99-F851-41E0-A22E-5BE58184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1" y="1761364"/>
            <a:ext cx="2910839" cy="22405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379DF-CB8D-4AE8-AC2B-0CF8C2DC6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80" y="94008"/>
            <a:ext cx="11754107" cy="1323439"/>
          </a:xfrm>
          <a:prstGeom prst="rect">
            <a:avLst/>
          </a:prstGeom>
        </p:spPr>
      </p:pic>
      <p:pic>
        <p:nvPicPr>
          <p:cNvPr id="26" name="Picture 2" descr="Обводка клипарт (66 фото) скача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40044" y="1072820"/>
            <a:ext cx="5227093" cy="341439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/>
          <a:srcRect r="2979"/>
          <a:stretch/>
        </p:blipFill>
        <p:spPr>
          <a:xfrm rot="10800000">
            <a:off x="73329" y="49669"/>
            <a:ext cx="12110515" cy="1392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/>
          <a:srcRect t="47789" r="3094"/>
          <a:stretch/>
        </p:blipFill>
        <p:spPr>
          <a:xfrm>
            <a:off x="20928" y="4915033"/>
            <a:ext cx="12191994" cy="18785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0630" y="131363"/>
            <a:ext cx="108628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Цифровая инфраструктура </a:t>
            </a:r>
          </a:p>
          <a:p>
            <a:pPr algn="ctr"/>
            <a:r>
              <a:rPr lang="ru-RU" sz="4000" b="0" cap="none" spc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детских библиотек Тульской области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9133" y="3523579"/>
            <a:ext cx="230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319" y="4844603"/>
            <a:ext cx="4667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4302226" y="3762237"/>
            <a:ext cx="2400612" cy="268747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112674" y="3781615"/>
            <a:ext cx="2456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Копировально-множительная техника – </a:t>
            </a:r>
            <a:r>
              <a:rPr lang="ru-RU" sz="1600" b="1" dirty="0"/>
              <a:t>40</a:t>
            </a:r>
            <a:r>
              <a:rPr lang="ru-RU" sz="1600" dirty="0"/>
              <a:t> единиц </a:t>
            </a:r>
          </a:p>
          <a:p>
            <a:pPr algn="ctr"/>
            <a:r>
              <a:rPr lang="ru-RU" sz="1600" b="1" dirty="0"/>
              <a:t>26</a:t>
            </a:r>
            <a:r>
              <a:rPr lang="ru-RU" sz="1600" dirty="0"/>
              <a:t> библиотек (96%)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97922" y="1935446"/>
            <a:ext cx="260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100% оснащение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100% выход </a:t>
            </a:r>
          </a:p>
          <a:p>
            <a:r>
              <a:rPr lang="ru-RU" b="1" dirty="0">
                <a:solidFill>
                  <a:srgbClr val="C00000"/>
                </a:solidFill>
              </a:rPr>
              <a:t>               в интернет</a:t>
            </a:r>
          </a:p>
        </p:txBody>
      </p:sp>
      <p:graphicFrame>
        <p:nvGraphicFramePr>
          <p:cNvPr id="2054" name="Диаграмма 2053"/>
          <p:cNvGraphicFramePr/>
          <p:nvPr>
            <p:extLst>
              <p:ext uri="{D42A27DB-BD31-4B8C-83A1-F6EECF244321}">
                <p14:modId xmlns:p14="http://schemas.microsoft.com/office/powerpoint/2010/main" val="3974037036"/>
              </p:ext>
            </p:extLst>
          </p:nvPr>
        </p:nvGraphicFramePr>
        <p:xfrm>
          <a:off x="313782" y="4287702"/>
          <a:ext cx="3824930" cy="204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985695" y="1855887"/>
            <a:ext cx="5227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Места  для пользователей </a:t>
            </a:r>
          </a:p>
          <a:p>
            <a:r>
              <a:rPr lang="ru-RU" dirty="0"/>
              <a:t>с доступом к сети Интернет </a:t>
            </a:r>
          </a:p>
          <a:p>
            <a:r>
              <a:rPr lang="ru-RU" dirty="0"/>
              <a:t>– </a:t>
            </a:r>
            <a:r>
              <a:rPr lang="ru-RU" b="1" dirty="0"/>
              <a:t>31</a:t>
            </a:r>
            <a:r>
              <a:rPr lang="ru-RU" dirty="0"/>
              <a:t> место, </a:t>
            </a:r>
            <a:r>
              <a:rPr lang="ru-RU" b="1" dirty="0"/>
              <a:t>20</a:t>
            </a:r>
            <a:r>
              <a:rPr lang="ru-RU" dirty="0"/>
              <a:t> (74%) библиотек</a:t>
            </a:r>
          </a:p>
          <a:p>
            <a:r>
              <a:rPr lang="ru-RU" dirty="0"/>
              <a:t>Фильтры безопасности - </a:t>
            </a:r>
            <a:r>
              <a:rPr lang="ru-RU" b="1" dirty="0"/>
              <a:t>15</a:t>
            </a:r>
            <a:r>
              <a:rPr lang="ru-RU" dirty="0"/>
              <a:t> </a:t>
            </a:r>
            <a:r>
              <a:rPr lang="ru-RU" dirty="0" err="1"/>
              <a:t>библ</a:t>
            </a:r>
            <a:r>
              <a:rPr lang="ru-RU" dirty="0"/>
              <a:t>-к  (56%)</a:t>
            </a:r>
          </a:p>
          <a:p>
            <a:r>
              <a:rPr lang="ru-RU" dirty="0"/>
              <a:t>Количество фильтров – </a:t>
            </a:r>
            <a:r>
              <a:rPr lang="ru-RU" b="1" dirty="0"/>
              <a:t>21</a:t>
            </a:r>
            <a:r>
              <a:rPr lang="ru-RU" dirty="0"/>
              <a:t> штука</a:t>
            </a:r>
            <a:endParaRPr lang="ru-RU" sz="1600" dirty="0"/>
          </a:p>
        </p:txBody>
      </p:sp>
      <p:sp>
        <p:nvSpPr>
          <p:cNvPr id="43016" name="AutoShape 8" descr="Очки виртуальной реальности: векторные изображения и иллюстрации, которые  можно скачать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071731" y="5308438"/>
            <a:ext cx="2538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Автоматизированные технологии  </a:t>
            </a:r>
          </a:p>
          <a:p>
            <a:pPr algn="ctr"/>
            <a:r>
              <a:rPr lang="ru-RU" sz="1600" dirty="0"/>
              <a:t>- </a:t>
            </a:r>
            <a:r>
              <a:rPr lang="ru-RU" sz="1600" b="1" dirty="0"/>
              <a:t>3</a:t>
            </a:r>
            <a:r>
              <a:rPr lang="ru-RU" sz="1600" dirty="0"/>
              <a:t> библиотеки (11%)</a:t>
            </a:r>
          </a:p>
          <a:p>
            <a:endParaRPr lang="ru-RU" sz="1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10CF9D-9146-4C16-A52F-0D6A652721F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35062" r="66496"/>
                    </a14:imgEffect>
                  </a14:imgLayer>
                </a14:imgProps>
              </a:ext>
            </a:extLst>
          </a:blip>
          <a:srcRect l="33864" r="33775"/>
          <a:stretch/>
        </p:blipFill>
        <p:spPr>
          <a:xfrm>
            <a:off x="9075749" y="1319276"/>
            <a:ext cx="2902249" cy="252370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34F3C7-A8B7-4FE3-A539-02E02D051254}"/>
              </a:ext>
            </a:extLst>
          </p:cNvPr>
          <p:cNvSpPr txBox="1"/>
          <p:nvPr/>
        </p:nvSpPr>
        <p:spPr>
          <a:xfrm>
            <a:off x="9539232" y="4203282"/>
            <a:ext cx="24899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Доступ к электронному каталогу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Century Gothic" panose="020B0502020202020204"/>
              </a:rPr>
              <a:t>о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существляют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библиотеки (26%)</a:t>
            </a:r>
          </a:p>
        </p:txBody>
      </p:sp>
    </p:spTree>
    <p:extLst>
      <p:ext uri="{BB962C8B-B14F-4D97-AF65-F5344CB8AC3E}">
        <p14:creationId xmlns:p14="http://schemas.microsoft.com/office/powerpoint/2010/main" val="316889286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r="2979"/>
          <a:stretch/>
        </p:blipFill>
        <p:spPr>
          <a:xfrm rot="10800000">
            <a:off x="-253585" y="86461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47789" r="3094"/>
          <a:stretch/>
        </p:blipFill>
        <p:spPr>
          <a:xfrm>
            <a:off x="2" y="4906977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l="23380"/>
          <a:stretch/>
        </p:blipFill>
        <p:spPr>
          <a:xfrm>
            <a:off x="352544" y="233123"/>
            <a:ext cx="11632205" cy="7695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8729" y="235139"/>
            <a:ext cx="114906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Электронные и сетевые ресурсы МДБ ТО</a:t>
            </a:r>
          </a:p>
        </p:txBody>
      </p:sp>
      <p:sp>
        <p:nvSpPr>
          <p:cNvPr id="40964" name="AutoShape 4" descr="Социальные сети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8256" y="1237925"/>
            <a:ext cx="1629303" cy="1317610"/>
          </a:xfrm>
          <a:prstGeom prst="rect">
            <a:avLst/>
          </a:prstGeom>
        </p:spPr>
      </p:pic>
      <p:pic>
        <p:nvPicPr>
          <p:cNvPr id="40969" name="Picture 9" descr="Социальные сети, о которых никто не слышал | Блог HyperHost.UA"/>
          <p:cNvPicPr>
            <a:picLocks noChangeAspect="1" noChangeArrowheads="1"/>
          </p:cNvPicPr>
          <p:nvPr/>
        </p:nvPicPr>
        <p:blipFill>
          <a:blip r:embed="rId7" cstate="print"/>
          <a:srcRect l="5792" r="2919"/>
          <a:stretch>
            <a:fillRect/>
          </a:stretch>
        </p:blipFill>
        <p:spPr bwMode="auto">
          <a:xfrm>
            <a:off x="1049661" y="3111689"/>
            <a:ext cx="3332486" cy="2197889"/>
          </a:xfrm>
          <a:prstGeom prst="rect">
            <a:avLst/>
          </a:prstGeom>
          <a:noFill/>
        </p:spPr>
      </p:pic>
      <p:pic>
        <p:nvPicPr>
          <p:cNvPr id="40973" name="Picture 13" descr="Соцсети иконки"/>
          <p:cNvPicPr>
            <a:picLocks noChangeAspect="1" noChangeArrowheads="1"/>
          </p:cNvPicPr>
          <p:nvPr/>
        </p:nvPicPr>
        <p:blipFill>
          <a:blip r:embed="rId8" cstate="print"/>
          <a:srcRect l="16382" t="219" r="68812" b="82703"/>
          <a:stretch>
            <a:fillRect/>
          </a:stretch>
        </p:blipFill>
        <p:spPr bwMode="auto">
          <a:xfrm>
            <a:off x="573206" y="2811438"/>
            <a:ext cx="1009935" cy="961068"/>
          </a:xfrm>
          <a:prstGeom prst="rect">
            <a:avLst/>
          </a:prstGeom>
          <a:noFill/>
        </p:spPr>
      </p:pic>
      <p:pic>
        <p:nvPicPr>
          <p:cNvPr id="16" name="Picture 13" descr="Соцсети иконки"/>
          <p:cNvPicPr>
            <a:picLocks noChangeAspect="1" noChangeArrowheads="1"/>
          </p:cNvPicPr>
          <p:nvPr/>
        </p:nvPicPr>
        <p:blipFill>
          <a:blip r:embed="rId8" cstate="print"/>
          <a:srcRect l="33298" t="61826" r="49269" b="19070"/>
          <a:stretch>
            <a:fillRect/>
          </a:stretch>
        </p:blipFill>
        <p:spPr bwMode="auto">
          <a:xfrm>
            <a:off x="3755204" y="2715903"/>
            <a:ext cx="1185286" cy="1071628"/>
          </a:xfrm>
          <a:prstGeom prst="rect">
            <a:avLst/>
          </a:prstGeom>
          <a:noFill/>
        </p:spPr>
      </p:pic>
      <p:pic>
        <p:nvPicPr>
          <p:cNvPr id="17" name="Picture 13" descr="Соцсети иконки"/>
          <p:cNvPicPr>
            <a:picLocks noChangeAspect="1" noChangeArrowheads="1"/>
          </p:cNvPicPr>
          <p:nvPr/>
        </p:nvPicPr>
        <p:blipFill>
          <a:blip r:embed="rId8" cstate="print"/>
          <a:srcRect l="33497" t="40936" r="50264" b="39381"/>
          <a:stretch>
            <a:fillRect/>
          </a:stretch>
        </p:blipFill>
        <p:spPr bwMode="auto">
          <a:xfrm>
            <a:off x="2129049" y="5063703"/>
            <a:ext cx="1173709" cy="1173709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1487607" y="2511187"/>
            <a:ext cx="996287" cy="600501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647665" y="2472466"/>
            <a:ext cx="1" cy="993011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11439" y="2497541"/>
            <a:ext cx="1078173" cy="532263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20771" y="1214508"/>
            <a:ext cx="2243450" cy="16307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06139" y="1205959"/>
            <a:ext cx="2350791" cy="16570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3773" y="1438850"/>
            <a:ext cx="1557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Интернет-странички на сайтах ЦБС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55901" y="1736280"/>
            <a:ext cx="172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Социальные сети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137276895"/>
              </p:ext>
            </p:extLst>
          </p:nvPr>
        </p:nvGraphicFramePr>
        <p:xfrm>
          <a:off x="6136738" y="3772505"/>
          <a:ext cx="137314" cy="13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643616136"/>
              </p:ext>
            </p:extLst>
          </p:nvPr>
        </p:nvGraphicFramePr>
        <p:xfrm>
          <a:off x="5415767" y="3029804"/>
          <a:ext cx="6563302" cy="347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1" name="Плюс 30"/>
          <p:cNvSpPr/>
          <p:nvPr/>
        </p:nvSpPr>
        <p:spPr>
          <a:xfrm>
            <a:off x="8425430" y="1818968"/>
            <a:ext cx="649744" cy="507059"/>
          </a:xfrm>
          <a:prstGeom prst="mathPlus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6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6" name="Рисунок 4096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8171" y="2211537"/>
            <a:ext cx="629434" cy="50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8660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-528" y="4896262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772"/>
          <a:stretch/>
        </p:blipFill>
        <p:spPr>
          <a:xfrm>
            <a:off x="228601" y="190124"/>
            <a:ext cx="11756148" cy="132077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" y="18745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Виртуальные читальные залы НЭБ.Дети Тульской области  (</a:t>
            </a:r>
            <a:r>
              <a:rPr lang="ru-RU" sz="4000" b="1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 2024 года!</a:t>
            </a:r>
            <a:r>
              <a:rPr lang="ru-RU" sz="40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FCF25D-1474-4069-91D3-B145BAF764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8" b="16400"/>
          <a:stretch/>
        </p:blipFill>
        <p:spPr>
          <a:xfrm>
            <a:off x="228601" y="1736316"/>
            <a:ext cx="4334491" cy="46310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9AA5EE-579F-43F6-B3CA-8BDF64681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77" y="1736316"/>
            <a:ext cx="4034357" cy="46332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520515-B68B-460D-AB33-E60A94CD84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r="2037" b="2793"/>
          <a:stretch/>
        </p:blipFill>
        <p:spPr>
          <a:xfrm>
            <a:off x="7887702" y="1736316"/>
            <a:ext cx="4034357" cy="463325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9AB0F2-0635-42C1-AAD7-76C6D88FBE23}"/>
              </a:ext>
            </a:extLst>
          </p:cNvPr>
          <p:cNvSpPr/>
          <p:nvPr/>
        </p:nvSpPr>
        <p:spPr>
          <a:xfrm>
            <a:off x="3606967" y="5532119"/>
            <a:ext cx="4173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7AA40F-BBA4-4B35-96E0-90F352DB4851}"/>
              </a:ext>
            </a:extLst>
          </p:cNvPr>
          <p:cNvSpPr/>
          <p:nvPr/>
        </p:nvSpPr>
        <p:spPr>
          <a:xfrm>
            <a:off x="7442927" y="1942215"/>
            <a:ext cx="4552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F791F65-822A-46A4-8400-4177A468F15C}"/>
              </a:ext>
            </a:extLst>
          </p:cNvPr>
          <p:cNvSpPr/>
          <p:nvPr/>
        </p:nvSpPr>
        <p:spPr>
          <a:xfrm>
            <a:off x="7411441" y="2799341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srgbClr val="6F6F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4800" dirty="0">
              <a:ln w="0"/>
              <a:solidFill>
                <a:srgbClr val="6F6F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2C4AAF8-3B44-496A-AB15-A8A36AF597CA}"/>
              </a:ext>
            </a:extLst>
          </p:cNvPr>
          <p:cNvSpPr/>
          <p:nvPr/>
        </p:nvSpPr>
        <p:spPr>
          <a:xfrm>
            <a:off x="7404028" y="3503059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srgbClr val="6F6F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4800" dirty="0">
              <a:ln w="0"/>
              <a:solidFill>
                <a:srgbClr val="6F6F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63CD653-E378-4FAE-A508-9AD027CC947F}"/>
              </a:ext>
            </a:extLst>
          </p:cNvPr>
          <p:cNvSpPr/>
          <p:nvPr/>
        </p:nvSpPr>
        <p:spPr>
          <a:xfrm>
            <a:off x="7417104" y="4192400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srgbClr val="6F6F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sz="4800" dirty="0">
              <a:ln w="0"/>
              <a:solidFill>
                <a:srgbClr val="6F6F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2AF27A7-014F-4D00-AD67-B0E4871AC1D8}"/>
              </a:ext>
            </a:extLst>
          </p:cNvPr>
          <p:cNvSpPr/>
          <p:nvPr/>
        </p:nvSpPr>
        <p:spPr>
          <a:xfrm>
            <a:off x="7392358" y="4896262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srgbClr val="6F6F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4800" dirty="0">
              <a:ln w="0"/>
              <a:solidFill>
                <a:srgbClr val="6F6F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165708-DB90-454E-A04F-610393C10EBE}"/>
              </a:ext>
            </a:extLst>
          </p:cNvPr>
          <p:cNvSpPr/>
          <p:nvPr/>
        </p:nvSpPr>
        <p:spPr>
          <a:xfrm>
            <a:off x="7421936" y="5576617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srgbClr val="6F6F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4800" dirty="0">
              <a:ln w="0"/>
              <a:solidFill>
                <a:srgbClr val="6F6F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1A9C0B7-6D2E-4499-A175-6B992DCEE321}"/>
              </a:ext>
            </a:extLst>
          </p:cNvPr>
          <p:cNvSpPr/>
          <p:nvPr/>
        </p:nvSpPr>
        <p:spPr>
          <a:xfrm>
            <a:off x="11312451" y="1752027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srgbClr val="6F6F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ru-RU" sz="4800" dirty="0">
              <a:ln w="0"/>
              <a:solidFill>
                <a:srgbClr val="6F6F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B60618E-16D7-43E0-B86E-C65661540D9F}"/>
              </a:ext>
            </a:extLst>
          </p:cNvPr>
          <p:cNvSpPr/>
          <p:nvPr/>
        </p:nvSpPr>
        <p:spPr>
          <a:xfrm>
            <a:off x="11312451" y="2582658"/>
            <a:ext cx="4972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srgbClr val="6F6F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ru-RU" sz="4800" dirty="0">
              <a:ln w="0"/>
              <a:solidFill>
                <a:srgbClr val="6F6F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8A380C0-AF62-4DFE-9E32-5C29F5AB0933}"/>
              </a:ext>
            </a:extLst>
          </p:cNvPr>
          <p:cNvSpPr/>
          <p:nvPr/>
        </p:nvSpPr>
        <p:spPr>
          <a:xfrm>
            <a:off x="11058416" y="3421395"/>
            <a:ext cx="8098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srgbClr val="6F6F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sz="4800" dirty="0">
              <a:ln w="0"/>
              <a:solidFill>
                <a:srgbClr val="6F6F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11E3B84-4566-49A8-8484-9A4E24F0D660}"/>
              </a:ext>
            </a:extLst>
          </p:cNvPr>
          <p:cNvSpPr/>
          <p:nvPr/>
        </p:nvSpPr>
        <p:spPr>
          <a:xfrm>
            <a:off x="11086722" y="4142020"/>
            <a:ext cx="8098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srgbClr val="6F6F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ru-RU" sz="4800" dirty="0">
              <a:ln w="0"/>
              <a:solidFill>
                <a:srgbClr val="6F6F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C9F8BB8-3703-4AAC-8E66-4E1DDDC032AB}"/>
              </a:ext>
            </a:extLst>
          </p:cNvPr>
          <p:cNvSpPr/>
          <p:nvPr/>
        </p:nvSpPr>
        <p:spPr>
          <a:xfrm>
            <a:off x="11086722" y="5593171"/>
            <a:ext cx="8098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srgbClr val="6F6F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</a:t>
            </a:r>
            <a:endParaRPr lang="ru-RU" sz="4800" dirty="0">
              <a:ln w="0"/>
              <a:solidFill>
                <a:srgbClr val="6F6F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C130D9E-1306-4CF4-AB90-00FF40438AC5}"/>
              </a:ext>
            </a:extLst>
          </p:cNvPr>
          <p:cNvSpPr/>
          <p:nvPr/>
        </p:nvSpPr>
        <p:spPr>
          <a:xfrm>
            <a:off x="11061223" y="4873906"/>
            <a:ext cx="8098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>
                <a:ln w="0"/>
                <a:solidFill>
                  <a:srgbClr val="6F6F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r>
            <a:endParaRPr lang="ru-RU" sz="4800" dirty="0">
              <a:ln w="0"/>
              <a:solidFill>
                <a:srgbClr val="6F6F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8633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2" y="4906977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694"/>
          <a:stretch/>
        </p:blipFill>
        <p:spPr>
          <a:xfrm>
            <a:off x="81480" y="190124"/>
            <a:ext cx="11903269" cy="1323439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7851DC9-F510-4441-832E-4F377FB98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966797"/>
              </p:ext>
            </p:extLst>
          </p:nvPr>
        </p:nvGraphicFramePr>
        <p:xfrm>
          <a:off x="5114926" y="1484366"/>
          <a:ext cx="6787521" cy="442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312AE5A-9E40-4514-8CC9-312851FADE66}"/>
              </a:ext>
            </a:extLst>
          </p:cNvPr>
          <p:cNvSpPr txBox="1"/>
          <p:nvPr/>
        </p:nvSpPr>
        <p:spPr>
          <a:xfrm>
            <a:off x="0" y="139104"/>
            <a:ext cx="12110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8. Организация и содержание библиотечного обслуживания пользователей до 14 лет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E0613-95A5-4412-B3CA-4993CA06F5EB}"/>
              </a:ext>
            </a:extLst>
          </p:cNvPr>
          <p:cNvSpPr txBox="1"/>
          <p:nvPr/>
        </p:nvSpPr>
        <p:spPr>
          <a:xfrm>
            <a:off x="320048" y="1592392"/>
            <a:ext cx="4794878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 2023 году реализовано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35 проектов (+6 ед.)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Наиболее популярные: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организация летних чтений;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продвижение книги и чтения;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краеведение и экология.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Несколько проектов нацелены на работу с детьми с ОВЗ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71B586-0E43-45C7-8286-4E7AF570A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914" y="4647279"/>
            <a:ext cx="2322777" cy="1719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84DFC5-8406-4480-B26A-B64AECFB63FB}"/>
              </a:ext>
            </a:extLst>
          </p:cNvPr>
          <p:cNvSpPr txBox="1"/>
          <p:nvPr/>
        </p:nvSpPr>
        <p:spPr>
          <a:xfrm>
            <a:off x="6304240" y="5754985"/>
            <a:ext cx="5680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 течение 2023 года действовали </a:t>
            </a:r>
          </a:p>
          <a:p>
            <a:r>
              <a:rPr lang="ru-RU" sz="2000" dirty="0"/>
              <a:t>30 клубов для детей и подростков (+4 ед.).</a:t>
            </a:r>
          </a:p>
        </p:txBody>
      </p:sp>
    </p:spTree>
    <p:extLst>
      <p:ext uri="{BB962C8B-B14F-4D97-AF65-F5344CB8AC3E}">
        <p14:creationId xmlns:p14="http://schemas.microsoft.com/office/powerpoint/2010/main" val="28486087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2" y="4906977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694"/>
          <a:stretch/>
        </p:blipFill>
        <p:spPr>
          <a:xfrm>
            <a:off x="237745" y="190124"/>
            <a:ext cx="11747004" cy="1200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1B2B99-F62E-442F-8597-B675D98D5F74}"/>
              </a:ext>
            </a:extLst>
          </p:cNvPr>
          <p:cNvSpPr txBox="1"/>
          <p:nvPr/>
        </p:nvSpPr>
        <p:spPr>
          <a:xfrm>
            <a:off x="237745" y="1513563"/>
            <a:ext cx="5858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Основные читательские группы в детских библиотеках ТО – это дети, подростки, молодёжь и взрослое население.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54E3E-DF0D-43CA-9F02-48D49DDF612C}"/>
              </a:ext>
            </a:extLst>
          </p:cNvPr>
          <p:cNvSpPr txBox="1"/>
          <p:nvPr/>
        </p:nvSpPr>
        <p:spPr>
          <a:xfrm>
            <a:off x="207251" y="104108"/>
            <a:ext cx="117470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Организация и содержание библиотечного обслуживания пользователей до 14 лет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BE0E5146-E9AF-455D-A3BF-C82516B84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9" t="28198" r="20805" b="14624"/>
          <a:stretch/>
        </p:blipFill>
        <p:spPr bwMode="auto">
          <a:xfrm>
            <a:off x="428622" y="3214207"/>
            <a:ext cx="5659313" cy="30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C007D86-1CB9-4763-9FEB-E72FD030B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442770"/>
              </p:ext>
            </p:extLst>
          </p:nvPr>
        </p:nvGraphicFramePr>
        <p:xfrm>
          <a:off x="6288562" y="1427547"/>
          <a:ext cx="5587568" cy="515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1987101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2" y="4906977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694"/>
          <a:stretch/>
        </p:blipFill>
        <p:spPr>
          <a:xfrm>
            <a:off x="237745" y="190124"/>
            <a:ext cx="11747004" cy="783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4F656B-2347-4177-B8A9-0EA1CDE841B2}"/>
              </a:ext>
            </a:extLst>
          </p:cNvPr>
          <p:cNvSpPr txBox="1"/>
          <p:nvPr/>
        </p:nvSpPr>
        <p:spPr>
          <a:xfrm>
            <a:off x="215210" y="241011"/>
            <a:ext cx="11739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9. Краеведческая деятельность в МДБ ТО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4606B-E6F3-4BA8-9576-9D04319062DB}"/>
              </a:ext>
            </a:extLst>
          </p:cNvPr>
          <p:cNvSpPr txBox="1"/>
          <p:nvPr/>
        </p:nvSpPr>
        <p:spPr>
          <a:xfrm>
            <a:off x="215210" y="1110938"/>
            <a:ext cx="11716510" cy="386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Болоховская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детская библиотека Киреевского района реализовала краеведческий проект «Моя малая Родина»;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Узловская детская библиотека им. З.И. Воскресенской продолжила работу по проекту «О Воскресенской с гордостью и любовью»;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Белёвская детская библиотека в рамках патриотического направления реализовала онлайн-проект «Помни их имена» (Герои России. Гордость Тульской области);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Воловская детская библиотека успешно провела цикл краеведческих игр-путешествий «Краеведение с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Воликом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с помощью которого дети смогли заново открыть для себя знакомые уголки посёлка с необычной стороны.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AECC3-617B-480C-B753-9E4349DEA02C}"/>
              </a:ext>
            </a:extLst>
          </p:cNvPr>
          <p:cNvSpPr txBox="1"/>
          <p:nvPr/>
        </p:nvSpPr>
        <p:spPr>
          <a:xfrm>
            <a:off x="282075" y="4971226"/>
            <a:ext cx="11582780" cy="1417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/>
              <a:t>Краеведческая деятельность МДБ ТО включает в себя все направления библиотечной работы: формирование фондов и справочно-библиографического аппарата, проведение культурно-просветительских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496805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-528" y="4896262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772"/>
          <a:stretch/>
        </p:blipFill>
        <p:spPr>
          <a:xfrm>
            <a:off x="228601" y="190124"/>
            <a:ext cx="11756148" cy="140411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28601" y="187455"/>
            <a:ext cx="11963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10. Организационно-методическая деятельность МДБ ТО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7E9368-2D18-41F4-BA53-584F90AE7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08" t="3683" r="7248"/>
          <a:stretch/>
        </p:blipFill>
        <p:spPr>
          <a:xfrm>
            <a:off x="228601" y="1893396"/>
            <a:ext cx="5734048" cy="4290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D36A5F-9C22-479B-BD94-D7AA2AA5D5B8}"/>
              </a:ext>
            </a:extLst>
          </p:cNvPr>
          <p:cNvSpPr txBox="1"/>
          <p:nvPr/>
        </p:nvSpPr>
        <p:spPr>
          <a:xfrm>
            <a:off x="6281604" y="1961738"/>
            <a:ext cx="5590907" cy="400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специалистов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прошли повышении квалификации (24 % от численности основного персонала МДБ ТО). 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вопросам, связанным с предоставлением услуг людям с ОВЗ, обучались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человека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сотрудника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прошли повышение квалификации в РГДБ. 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Темпы повышения квалификации растут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(+ 3 % по сравнению с 2022 г.).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18663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2" y="4906977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694"/>
          <a:stretch/>
        </p:blipFill>
        <p:spPr>
          <a:xfrm>
            <a:off x="222497" y="276140"/>
            <a:ext cx="11747004" cy="1323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175BC-CC1A-43A8-A963-B60F52E49378}"/>
              </a:ext>
            </a:extLst>
          </p:cNvPr>
          <p:cNvSpPr txBox="1"/>
          <p:nvPr/>
        </p:nvSpPr>
        <p:spPr>
          <a:xfrm>
            <a:off x="552449" y="276139"/>
            <a:ext cx="11087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Организационно-методическая деятельность МДБ ТО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0912A-55AF-4EB8-8919-FF2A8651C30A}"/>
              </a:ext>
            </a:extLst>
          </p:cNvPr>
          <p:cNvSpPr txBox="1"/>
          <p:nvPr/>
        </p:nvSpPr>
        <p:spPr>
          <a:xfrm>
            <a:off x="353352" y="1903358"/>
            <a:ext cx="11566770" cy="4014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отчётном году специалисты муниципальных детских библиотек стали активными участниками всевозможных профессиональных конкурсов разных уровней: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Международном конкурсе профессиональных навыков «Library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конкурсе «Библиотекарь года»;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Всероссийском конкурсе авторских программ по приобщению детей к чтению;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Всероссийском конкурсе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буктрейлеров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библиотекарей «Литературный профи»,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Межрегиональном профессиональном конкурсе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БиблиоКреатив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современные формы библиотечных мероприятий для детей и молодежи».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39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2" y="4906977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694"/>
          <a:stretch/>
        </p:blipFill>
        <p:spPr>
          <a:xfrm>
            <a:off x="222497" y="276140"/>
            <a:ext cx="11747004" cy="1323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175BC-CC1A-43A8-A963-B60F52E49378}"/>
              </a:ext>
            </a:extLst>
          </p:cNvPr>
          <p:cNvSpPr txBox="1"/>
          <p:nvPr/>
        </p:nvSpPr>
        <p:spPr>
          <a:xfrm>
            <a:off x="552449" y="276139"/>
            <a:ext cx="11087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Организационно-методическая деятельность МДБ ТО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0912A-55AF-4EB8-8919-FF2A8651C30A}"/>
              </a:ext>
            </a:extLst>
          </p:cNvPr>
          <p:cNvSpPr txBox="1"/>
          <p:nvPr/>
        </p:nvSpPr>
        <p:spPr>
          <a:xfrm>
            <a:off x="402731" y="1583005"/>
            <a:ext cx="11566770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акций: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Общероссийской акции «Дарите книги с любовью»;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Всероссийской акции по продвижению чтения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Библионочь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2023»;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Всероссийской акции «Ночь искусств - 2023»;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Международной акции «Читаем детям о войне»;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Международной акции «Книжка на ладошке»;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Международном конкурсе юных чтецов «Живая классика»;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Всероссийской олимпиаде «Символы России. Русский язык: история письменности» (орг. РГДБ 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Региональном интернет-конкурсе читательских рекомендаций «Возьми и читай» (орг. ТОДБ) и других конкурсах и акциях различного уровня.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9427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r="2979"/>
          <a:stretch/>
        </p:blipFill>
        <p:spPr>
          <a:xfrm rot="10800000">
            <a:off x="81480" y="104108"/>
            <a:ext cx="12025176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47789" r="3094"/>
          <a:stretch/>
        </p:blipFill>
        <p:spPr>
          <a:xfrm>
            <a:off x="2" y="4906977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l="23380"/>
          <a:stretch/>
        </p:blipFill>
        <p:spPr>
          <a:xfrm>
            <a:off x="352545" y="233123"/>
            <a:ext cx="11546380" cy="13554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96563" y="158847"/>
            <a:ext cx="71048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4000" b="0" cap="none" spc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Главные события жизни </a:t>
            </a:r>
          </a:p>
          <a:p>
            <a:pPr algn="ctr"/>
            <a:r>
              <a:rPr lang="ru-RU" sz="4000" b="0" cap="none" spc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детских библиотек ТО</a:t>
            </a:r>
          </a:p>
        </p:txBody>
      </p:sp>
      <p:sp>
        <p:nvSpPr>
          <p:cNvPr id="40964" name="AutoShape 4" descr="Социальные сети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6136738" y="3772505"/>
          <a:ext cx="137314" cy="13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F726CC-C6B3-485A-B5CA-E0E217ECA2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150" t="11208" r="36625" b="11208"/>
          <a:stretch/>
        </p:blipFill>
        <p:spPr>
          <a:xfrm>
            <a:off x="352546" y="1724914"/>
            <a:ext cx="1676544" cy="97751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17885B-8B13-4C94-A817-862F5653F328}"/>
              </a:ext>
            </a:extLst>
          </p:cNvPr>
          <p:cNvSpPr/>
          <p:nvPr/>
        </p:nvSpPr>
        <p:spPr>
          <a:xfrm>
            <a:off x="2089176" y="1739271"/>
            <a:ext cx="9286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Национальный проект «Культура»  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проект «Культурная среда»</a:t>
            </a:r>
            <a:endParaRPr lang="ru-RU" sz="20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u="sng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091FB3-FCA6-4AC4-838C-CB618B3A4DFA}"/>
              </a:ext>
            </a:extLst>
          </p:cNvPr>
          <p:cNvSpPr/>
          <p:nvPr/>
        </p:nvSpPr>
        <p:spPr>
          <a:xfrm>
            <a:off x="2089176" y="2309145"/>
            <a:ext cx="9809748" cy="1125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«Культурная среда» в конкурсном отборе субъектов РФ на создание в 2024 г. модельных муниципальных библиотек в список победителей вошли Детский отдел Центральной районной библиотеки МБУК «Суворовская МЦБС» и обособленное подразделение МБУК «</a:t>
            </a:r>
            <a:r>
              <a:rPr lang="ru-RU" sz="16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Новомосковская</a:t>
            </a:r>
            <a:r>
              <a:rPr 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библиотечная система» Городская библиотека № 8. </a:t>
            </a:r>
            <a:endParaRPr lang="ru-RU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D250527-D027-4278-9825-9B547E156AC6}"/>
              </a:ext>
            </a:extLst>
          </p:cNvPr>
          <p:cNvSpPr/>
          <p:nvPr/>
        </p:nvSpPr>
        <p:spPr>
          <a:xfrm>
            <a:off x="333409" y="3563420"/>
            <a:ext cx="11606657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Указ Президента РФ № 240 от 29.05.2017 «Об объявлении в Российской Федерации Десятилетия детства»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567BD1D-7E82-4295-9181-EFD041E838D7}"/>
              </a:ext>
            </a:extLst>
          </p:cNvPr>
          <p:cNvSpPr/>
          <p:nvPr/>
        </p:nvSpPr>
        <p:spPr>
          <a:xfrm>
            <a:off x="362934" y="4079848"/>
            <a:ext cx="1137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Указ Президента РФ «О проведении в Российской Федерации Года педагога и наставника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»;</a:t>
            </a:r>
            <a:endParaRPr lang="ru-RU" sz="24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BDFE87-091C-4AE2-8DCB-5F3812741144}"/>
              </a:ext>
            </a:extLst>
          </p:cNvPr>
          <p:cNvSpPr/>
          <p:nvPr/>
        </p:nvSpPr>
        <p:spPr>
          <a:xfrm>
            <a:off x="331881" y="4602265"/>
            <a:ext cx="11524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Указ Президента РФ о праздновании 80-летия разгрома советскими войсками немецко-фашистских войск в Сталинградской битве</a:t>
            </a: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906604B-5342-49E9-ACEF-00CEEA2547BA}"/>
              </a:ext>
            </a:extLst>
          </p:cNvPr>
          <p:cNvSpPr/>
          <p:nvPr/>
        </p:nvSpPr>
        <p:spPr>
          <a:xfrm>
            <a:off x="307975" y="5409683"/>
            <a:ext cx="11524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Указ Президента РФ о праздновании 100-летия со дня рождения Р.Г. Гамзатова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Указ Президента РФ о праздновании 150-летия со дня рождения С.В. Рахманинова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b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1F69DD2-47CC-4424-8BC3-E293998CCE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544" y="2672193"/>
            <a:ext cx="1676545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4935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342" y="3396853"/>
            <a:ext cx="3543095" cy="1983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6978" y="1977076"/>
            <a:ext cx="3339964" cy="28395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492" y="1131682"/>
            <a:ext cx="3440067" cy="1983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20903"/>
          <a:stretch/>
        </p:blipFill>
        <p:spPr>
          <a:xfrm>
            <a:off x="248171" y="215376"/>
            <a:ext cx="11737074" cy="768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1" r="11890"/>
          <a:stretch/>
        </p:blipFill>
        <p:spPr>
          <a:xfrm rot="10800000">
            <a:off x="2767333" y="104108"/>
            <a:ext cx="9424661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t="47789" r="3094"/>
          <a:stretch/>
        </p:blipFill>
        <p:spPr>
          <a:xfrm>
            <a:off x="2" y="4906977"/>
            <a:ext cx="12191994" cy="18785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8115" y="153817"/>
            <a:ext cx="1035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11. Персонал МДБ ТО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77819496"/>
              </p:ext>
            </p:extLst>
          </p:nvPr>
        </p:nvGraphicFramePr>
        <p:xfrm>
          <a:off x="2032001" y="3349257"/>
          <a:ext cx="636772" cy="23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4613" y="1558220"/>
            <a:ext cx="3440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2021 г. – 68 чел.</a:t>
            </a:r>
          </a:p>
          <a:p>
            <a:r>
              <a:rPr lang="ru-RU" sz="2400" dirty="0"/>
              <a:t>2022 г. – 71 чел.</a:t>
            </a:r>
          </a:p>
          <a:p>
            <a:r>
              <a:rPr lang="ru-RU" sz="2400" b="1" dirty="0"/>
              <a:t>2023 г. – 70 чел.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0801" y="5600617"/>
            <a:ext cx="7779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Высшее образование - </a:t>
            </a:r>
            <a:r>
              <a:rPr lang="ru-RU" sz="2000" b="1" dirty="0"/>
              <a:t>32 специалиста</a:t>
            </a:r>
            <a:r>
              <a:rPr lang="ru-RU" sz="2000" dirty="0"/>
              <a:t> </a:t>
            </a:r>
            <a:r>
              <a:rPr lang="ru-RU" dirty="0"/>
              <a:t>(</a:t>
            </a:r>
            <a:r>
              <a:rPr lang="ru-RU" sz="1600" dirty="0"/>
              <a:t>профильное – 9 чел.)</a:t>
            </a:r>
            <a:endParaRPr lang="ru-RU" dirty="0"/>
          </a:p>
          <a:p>
            <a:r>
              <a:rPr lang="ru-RU" sz="2000" dirty="0"/>
              <a:t>Среднее специальное библиотечное образование – </a:t>
            </a:r>
          </a:p>
          <a:p>
            <a:r>
              <a:rPr lang="ru-RU" sz="2000" b="1" dirty="0"/>
              <a:t>35 специалистов </a:t>
            </a:r>
            <a:r>
              <a:rPr lang="ru-RU" sz="1600" dirty="0"/>
              <a:t>(</a:t>
            </a:r>
            <a:r>
              <a:rPr lang="ru-RU" sz="1600" dirty="0" err="1"/>
              <a:t>библ-ое</a:t>
            </a:r>
            <a:r>
              <a:rPr lang="ru-RU" sz="1600" dirty="0"/>
              <a:t> – 25 чел.).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66771" y="4703731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3CA31-441A-4C55-979D-14341A83C8CE}"/>
              </a:ext>
            </a:extLst>
          </p:cNvPr>
          <p:cNvSpPr txBox="1"/>
          <p:nvPr/>
        </p:nvSpPr>
        <p:spPr>
          <a:xfrm>
            <a:off x="538115" y="3979122"/>
            <a:ext cx="3679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Полная ставка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</a:t>
            </a:r>
            <a:r>
              <a:rPr lang="ru-RU" sz="2000" dirty="0"/>
              <a:t> </a:t>
            </a:r>
            <a:r>
              <a:rPr lang="ru-RU" sz="2000" b="1" dirty="0"/>
              <a:t>60 чел. </a:t>
            </a:r>
          </a:p>
          <a:p>
            <a:r>
              <a:rPr lang="ru-RU" sz="2000" dirty="0"/>
              <a:t>Неполная ст. – </a:t>
            </a:r>
            <a:r>
              <a:rPr lang="ru-RU" sz="2000" b="1" dirty="0"/>
              <a:t>10 чел.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148AB35-7FF4-43A4-B7B1-11BACA49A0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564649"/>
              </p:ext>
            </p:extLst>
          </p:nvPr>
        </p:nvGraphicFramePr>
        <p:xfrm>
          <a:off x="7619410" y="1087899"/>
          <a:ext cx="4313282" cy="234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D035C9F4-01D4-471F-84E5-3896691D1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995550"/>
              </p:ext>
            </p:extLst>
          </p:nvPr>
        </p:nvGraphicFramePr>
        <p:xfrm>
          <a:off x="7666263" y="3635207"/>
          <a:ext cx="4219575" cy="204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6254793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47789" r="3094"/>
          <a:stretch/>
        </p:blipFill>
        <p:spPr>
          <a:xfrm>
            <a:off x="-22225" y="6293425"/>
            <a:ext cx="12191994" cy="1878593"/>
          </a:xfrm>
          <a:prstGeom prst="rect">
            <a:avLst/>
          </a:prstGeom>
        </p:spPr>
      </p:pic>
      <p:pic>
        <p:nvPicPr>
          <p:cNvPr id="1087" name="Рисунок 108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8099" y="1952881"/>
            <a:ext cx="3782001" cy="1446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r="2979"/>
          <a:stretch/>
        </p:blipFill>
        <p:spPr>
          <a:xfrm rot="10800000">
            <a:off x="81485" y="94259"/>
            <a:ext cx="12110515" cy="1027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l="21349"/>
          <a:stretch/>
        </p:blipFill>
        <p:spPr>
          <a:xfrm>
            <a:off x="229367" y="218824"/>
            <a:ext cx="11755381" cy="1514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9366" y="355757"/>
            <a:ext cx="117553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12. Материально-технические ресурсы </a:t>
            </a:r>
          </a:p>
          <a:p>
            <a:pPr algn="ctr"/>
            <a:r>
              <a:rPr lang="ru-RU" sz="4000" b="0" cap="none" spc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МДБ ТО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930" y="1885792"/>
            <a:ext cx="2298366" cy="18586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59880" y="2175688"/>
            <a:ext cx="3354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  </a:t>
            </a:r>
            <a:r>
              <a:rPr lang="ru-RU" sz="4800" b="1" dirty="0"/>
              <a:t>27</a:t>
            </a:r>
            <a:r>
              <a:rPr lang="ru-RU" sz="4400" dirty="0"/>
              <a:t>  </a:t>
            </a:r>
            <a:r>
              <a:rPr lang="ru-RU" sz="3200" dirty="0"/>
              <a:t>МДБ ТО</a:t>
            </a:r>
            <a:endParaRPr lang="ru-RU" dirty="0"/>
          </a:p>
        </p:txBody>
      </p:sp>
      <p:pic>
        <p:nvPicPr>
          <p:cNvPr id="1030" name="Picture 6" descr="https://catherineasquithgallery.com/uploads/posts/2021-02/1614529164_84-p-krasnii-krug-na-belom-fone-9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45" y="4021277"/>
            <a:ext cx="2831123" cy="193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358874" y="4285960"/>
            <a:ext cx="200407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24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МДБ (89%)</a:t>
            </a:r>
          </a:p>
          <a:p>
            <a:pPr algn="ctr"/>
            <a:r>
              <a:rPr lang="ru-RU" dirty="0"/>
              <a:t>в оперативном </a:t>
            </a:r>
          </a:p>
          <a:p>
            <a:pPr algn="ctr"/>
            <a:r>
              <a:rPr lang="ru-RU" dirty="0"/>
              <a:t>управлении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3330" y="4096157"/>
            <a:ext cx="2793248" cy="193090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267507" y="4241368"/>
            <a:ext cx="19812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3 </a:t>
            </a:r>
          </a:p>
          <a:p>
            <a:pPr algn="ctr"/>
            <a:r>
              <a:rPr lang="ru-RU" sz="2400" dirty="0"/>
              <a:t>(11%)</a:t>
            </a:r>
          </a:p>
          <a:p>
            <a:pPr algn="ctr"/>
            <a:r>
              <a:rPr lang="ru-RU" sz="2000" dirty="0"/>
              <a:t>в составе </a:t>
            </a:r>
          </a:p>
          <a:p>
            <a:pPr algn="ctr"/>
            <a:r>
              <a:rPr lang="ru-RU" sz="2000" dirty="0"/>
              <a:t>прочих</a:t>
            </a:r>
            <a:endParaRPr lang="ru-RU" dirty="0"/>
          </a:p>
        </p:txBody>
      </p:sp>
      <p:cxnSp>
        <p:nvCxnSpPr>
          <p:cNvPr id="29" name="Прямая со стрелкой 28"/>
          <p:cNvCxnSpPr>
            <a:cxnSpLocks/>
          </p:cNvCxnSpPr>
          <p:nvPr/>
        </p:nvCxnSpPr>
        <p:spPr>
          <a:xfrm flipH="1">
            <a:off x="2466975" y="2940949"/>
            <a:ext cx="1211279" cy="1214806"/>
          </a:xfrm>
          <a:prstGeom prst="straightConnector1">
            <a:avLst/>
          </a:prstGeom>
          <a:ln>
            <a:solidFill>
              <a:srgbClr val="B4002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8164272">
            <a:off x="4136525" y="3206072"/>
            <a:ext cx="857193" cy="6005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899" y="4012697"/>
            <a:ext cx="2681084" cy="193090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40163" y="5193724"/>
            <a:ext cx="247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</a:p>
        </p:txBody>
      </p:sp>
      <p:sp>
        <p:nvSpPr>
          <p:cNvPr id="1065" name="TextBox 1064"/>
          <p:cNvSpPr txBox="1"/>
          <p:nvPr/>
        </p:nvSpPr>
        <p:spPr>
          <a:xfrm>
            <a:off x="2607891" y="1651413"/>
            <a:ext cx="6639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067" name="Прямоугольник 1066"/>
          <p:cNvSpPr/>
          <p:nvPr/>
        </p:nvSpPr>
        <p:spPr>
          <a:xfrm>
            <a:off x="8616347" y="3232425"/>
            <a:ext cx="408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073" name="Прямоугольник 1072"/>
          <p:cNvSpPr/>
          <p:nvPr/>
        </p:nvSpPr>
        <p:spPr>
          <a:xfrm>
            <a:off x="8633650" y="4751012"/>
            <a:ext cx="400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085" name="TextBox 1084"/>
          <p:cNvSpPr txBox="1"/>
          <p:nvPr/>
        </p:nvSpPr>
        <p:spPr>
          <a:xfrm>
            <a:off x="8446302" y="2274357"/>
            <a:ext cx="3151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  <a:r>
              <a:rPr lang="ru-RU" sz="2400" dirty="0"/>
              <a:t>общ = </a:t>
            </a:r>
            <a:r>
              <a:rPr lang="ru-RU" sz="2800" b="1" dirty="0"/>
              <a:t>4499,1 </a:t>
            </a:r>
            <a:r>
              <a:rPr lang="ru-RU" sz="2800" dirty="0"/>
              <a:t>м</a:t>
            </a:r>
            <a:r>
              <a:rPr lang="ru-RU" sz="2800" baseline="30000" dirty="0"/>
              <a:t>2</a:t>
            </a:r>
          </a:p>
        </p:txBody>
      </p:sp>
      <p:sp>
        <p:nvSpPr>
          <p:cNvPr id="1095" name="TextBox 1094"/>
          <p:cNvSpPr txBox="1"/>
          <p:nvPr/>
        </p:nvSpPr>
        <p:spPr>
          <a:xfrm>
            <a:off x="229366" y="4101695"/>
            <a:ext cx="26404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6 </a:t>
            </a:r>
          </a:p>
          <a:p>
            <a:pPr algn="ctr"/>
            <a:r>
              <a:rPr lang="ru-RU" dirty="0"/>
              <a:t>библиотек (22%)</a:t>
            </a:r>
          </a:p>
          <a:p>
            <a:pPr algn="ctr"/>
            <a:r>
              <a:rPr lang="ru-RU" dirty="0"/>
              <a:t>расположены в отдельных зданиях</a:t>
            </a: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326BE7-D698-497A-9A04-DF439F36C4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5615179" y="2928880"/>
            <a:ext cx="1304657" cy="13046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A36B8A8-4665-4ADD-BF47-975D09AE45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916330">
            <a:off x="6122312" y="1779662"/>
            <a:ext cx="1756500" cy="17565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7E74F71-7F2A-40FA-868E-24A3B80B18AB}"/>
              </a:ext>
            </a:extLst>
          </p:cNvPr>
          <p:cNvSpPr txBox="1"/>
          <p:nvPr/>
        </p:nvSpPr>
        <p:spPr>
          <a:xfrm flipH="1">
            <a:off x="8642951" y="5177665"/>
            <a:ext cx="320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хранения фондов – </a:t>
            </a:r>
            <a:r>
              <a:rPr lang="ru-RU" sz="2400" b="1" dirty="0"/>
              <a:t>1342,5 </a:t>
            </a:r>
            <a:r>
              <a:rPr lang="ru-RU" b="1" dirty="0"/>
              <a:t>м² </a:t>
            </a:r>
            <a:endParaRPr lang="ru-RU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1934C-372A-4E25-A12A-66DE3A155206}"/>
              </a:ext>
            </a:extLst>
          </p:cNvPr>
          <p:cNvSpPr txBox="1"/>
          <p:nvPr/>
        </p:nvSpPr>
        <p:spPr>
          <a:xfrm>
            <a:off x="8655762" y="3611069"/>
            <a:ext cx="3275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обслуживания пользователей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2844,2 м²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8154581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2" y="4906977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694"/>
          <a:stretch/>
        </p:blipFill>
        <p:spPr>
          <a:xfrm>
            <a:off x="237745" y="190124"/>
            <a:ext cx="11747004" cy="1323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C66749-0D27-40F6-A036-5217E1DF4960}"/>
              </a:ext>
            </a:extLst>
          </p:cNvPr>
          <p:cNvSpPr txBox="1"/>
          <p:nvPr/>
        </p:nvSpPr>
        <p:spPr>
          <a:xfrm>
            <a:off x="600074" y="190124"/>
            <a:ext cx="109918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Материально-технические ресурсы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МДБ ТО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6E17B-4AD9-4CD5-BEE2-4FA4FAEBCC62}"/>
              </a:ext>
            </a:extLst>
          </p:cNvPr>
          <p:cNvSpPr txBox="1"/>
          <p:nvPr/>
        </p:nvSpPr>
        <p:spPr>
          <a:xfrm>
            <a:off x="421737" y="1774229"/>
            <a:ext cx="11430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Поступило за год всего – </a:t>
            </a:r>
            <a:r>
              <a:rPr lang="ru-RU" sz="2400" b="1" dirty="0"/>
              <a:t>16 600 700 руб</a:t>
            </a:r>
            <a:r>
              <a:rPr lang="ru-RU" sz="2400" dirty="0"/>
              <a:t>.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из них бюджетные ассигнования учредителей – 16 563 600 руб., </a:t>
            </a:r>
          </a:p>
          <a:p>
            <a:r>
              <a:rPr lang="ru-RU" sz="2400" dirty="0"/>
              <a:t>    (в том числе субсидии на финансовое обеспечение выполнения   государственного (муниципального) задания (средств бюджетной сметы). 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поступления от оказания услуг (выполнения работ) на платной основе и от иной приносящей доход деятельности - всего 37 100 руб.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  <a:p>
            <a:r>
              <a:rPr lang="ru-RU" sz="2400" b="1" dirty="0"/>
              <a:t>Поступившие средства за год </a:t>
            </a:r>
            <a:r>
              <a:rPr lang="ru-RU" sz="2400" b="1" dirty="0" err="1"/>
              <a:t>освоины</a:t>
            </a:r>
            <a:r>
              <a:rPr lang="ru-RU" sz="2400" b="1" dirty="0"/>
              <a:t> в полном объёме</a:t>
            </a:r>
            <a:r>
              <a:rPr lang="ru-RU" sz="2400" dirty="0"/>
              <a:t>. Из них </a:t>
            </a:r>
          </a:p>
          <a:p>
            <a:r>
              <a:rPr lang="ru-RU" sz="2400" dirty="0"/>
              <a:t>- на оплату труда – 14 368 300 руб.;</a:t>
            </a:r>
          </a:p>
          <a:p>
            <a:r>
              <a:rPr lang="ru-RU" sz="2400" dirty="0"/>
              <a:t>- расходы на приобретение (замену) оборудования – 37 900 руб.;</a:t>
            </a:r>
          </a:p>
          <a:p>
            <a:r>
              <a:rPr lang="ru-RU" sz="2400" dirty="0"/>
              <a:t>- на комплектование фонда – 50 600 руб.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934705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12" y="3209533"/>
            <a:ext cx="4041137" cy="3196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47789" r="3094"/>
          <a:stretch/>
        </p:blipFill>
        <p:spPr>
          <a:xfrm>
            <a:off x="2" y="5142368"/>
            <a:ext cx="12191994" cy="164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189" y="190124"/>
            <a:ext cx="11778560" cy="7695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92139" y="163773"/>
            <a:ext cx="1935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Выводы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112" y="1009825"/>
            <a:ext cx="11601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>
                <a:ea typeface="Times New Roman" pitchFamily="18" charset="0"/>
                <a:cs typeface="Times New Roman" pitchFamily="18" charset="0"/>
              </a:rPr>
              <a:t>Положительные моменты: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Times New Roman" pitchFamily="18" charset="0"/>
                <a:cs typeface="Times New Roman" pitchFamily="18" charset="0"/>
              </a:rPr>
              <a:t>задача по увеличению числа посещений культурных мероприятий в отчётном году специалистами муниципальных детских библиотек решалась успешно. Увеличилось число библиотек, участвующих в рамках проекте «Пушкинская карта».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C07DD-566A-450B-934E-6D5210B46F9A}"/>
              </a:ext>
            </a:extLst>
          </p:cNvPr>
          <p:cNvSpPr txBox="1"/>
          <p:nvPr/>
        </p:nvSpPr>
        <p:spPr>
          <a:xfrm>
            <a:off x="4362450" y="3064518"/>
            <a:ext cx="76222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/>
              <a:t>Проблемы:</a:t>
            </a:r>
            <a:r>
              <a:rPr lang="ru-RU" sz="2400" dirty="0"/>
              <a:t> многим библиотекам необходим ремонт, требуется пополнение и обновление парка компьютеров, приобретение современного библиотечного оборудования, комплектование фондов новой современной литературой. Сохраняется потребность в оснащении детских библиотек специальным оборудованием и модернизацией помещений для создания безбарьерной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5801884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-528" y="4959341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2316"/>
          <a:stretch/>
        </p:blipFill>
        <p:spPr>
          <a:xfrm>
            <a:off x="283465" y="190124"/>
            <a:ext cx="11701284" cy="11453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4600" y="101077"/>
            <a:ext cx="106390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Работа с информационным ресурсом «Библиотеки России – детям» РГДБ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r="14694"/>
          <a:stretch/>
        </p:blipFill>
        <p:spPr>
          <a:xfrm>
            <a:off x="277347" y="1335470"/>
            <a:ext cx="6858000" cy="5232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07943" y="1697123"/>
            <a:ext cx="4551246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зарегистрировано</a:t>
            </a:r>
          </a:p>
          <a:p>
            <a:pPr algn="ctr"/>
            <a:r>
              <a:rPr lang="ru-RU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378 </a:t>
            </a:r>
            <a:r>
              <a:rPr lang="ru-RU" sz="4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(+31 ед.)</a:t>
            </a:r>
          </a:p>
          <a:p>
            <a:pPr algn="ctr"/>
            <a:r>
              <a:rPr lang="ru-RU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библиотек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ТО, обслуживающих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ользователей до 14 лет</a:t>
            </a:r>
            <a:endParaRPr lang="ru-RU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6777" y="4570542"/>
            <a:ext cx="4113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96001D"/>
                </a:solidFill>
              </a:rPr>
              <a:t>Данные </a:t>
            </a:r>
          </a:p>
          <a:p>
            <a:pPr algn="ctr"/>
            <a:r>
              <a:rPr lang="ru-RU" sz="3600" dirty="0">
                <a:solidFill>
                  <a:srgbClr val="96001D"/>
                </a:solidFill>
              </a:rPr>
              <a:t>вводятся </a:t>
            </a:r>
          </a:p>
          <a:p>
            <a:pPr algn="ctr"/>
            <a:r>
              <a:rPr lang="ru-RU" sz="3600" dirty="0">
                <a:solidFill>
                  <a:srgbClr val="96001D"/>
                </a:solidFill>
              </a:rPr>
              <a:t>до 1 марта</a:t>
            </a:r>
          </a:p>
        </p:txBody>
      </p:sp>
    </p:spTree>
    <p:extLst>
      <p:ext uri="{BB962C8B-B14F-4D97-AF65-F5344CB8AC3E}">
        <p14:creationId xmlns:p14="http://schemas.microsoft.com/office/powerpoint/2010/main" val="244313089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5234"/>
          <a:stretch/>
        </p:blipFill>
        <p:spPr>
          <a:xfrm rot="10800000">
            <a:off x="-4" y="0"/>
            <a:ext cx="1222222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BAACE0-4D8F-4A8A-B80E-586D9D3C4934}"/>
              </a:ext>
            </a:extLst>
          </p:cNvPr>
          <p:cNvSpPr/>
          <p:nvPr/>
        </p:nvSpPr>
        <p:spPr>
          <a:xfrm>
            <a:off x="1555682" y="2621637"/>
            <a:ext cx="99229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90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152030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-528" y="4896262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772"/>
          <a:stretch/>
        </p:blipFill>
        <p:spPr>
          <a:xfrm>
            <a:off x="228601" y="190124"/>
            <a:ext cx="11756148" cy="132077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47121" y="83145"/>
            <a:ext cx="11963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2.	Нормативно-правовое регулирование и стратегическое планирование деятельности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DBBD00-8549-4973-B522-3D5456B9D096}"/>
              </a:ext>
            </a:extLst>
          </p:cNvPr>
          <p:cNvSpPr/>
          <p:nvPr/>
        </p:nvSpPr>
        <p:spPr>
          <a:xfrm>
            <a:off x="228601" y="1678264"/>
            <a:ext cx="11756148" cy="4786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году детские библиотеки ТО осуществляли деятельность, ориентируясь на федеральные и областные нормативно-правовые и программные документы, формирующие критерии обслуживания детей и подростков: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29 декабря 2010 года № 436-ФЗ «О защите детей от информации, наносящей вред их здоровью и развитию»;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основных мероприятий до 2027 года, проводимых в рамках Десятилетия детства, объявленного Указом Президента Российской Федерации от 29 мая 2017 г. № 240 «Об объявлении в Российской Федерации Десятилетия детства»;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программа «Патриотическое воспитание граждан Российской Федерации на 2021-2025 годы»;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информационной безопасности детей (Распоряжение Правительства РФ от 02.12.2015 № 2471-р);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программы поддержки детского и юношеского чтения в Российской Федерации» (распоряжение Правительства РФ от 3 июня 2017 г. № 1155-р);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по библиотечному обслуживанию детей в России (одобрено и рекомендовано к применению на XXIX Координационном совете по культуре при Министерстве культуры Российской Федерации 24 мая 2019 года, № 237-01.1-39-ОЯ от 18 июня 2019 года).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региона вопросы библиотечного обслуживания регулирует Закон Тульской области от 20 декабря 1995 года № 21-ЗТО «О библиотечном деле» (с изменениями на 7 ноября 2019 года), а также принятая Государственная программа Тульской области «Развитие культуры и туризма Тульской области» (2019 -2025 гг.)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 по реализации демографической политики РФ по период до 2025 года на территории Тульской области». Семейное чтение;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Комплексный план мероприятий по реализации государственной политики РФ на период до 2025 года, гармонизации межнациональных отношений, укреплению общероссийской идентичности и этнокультурному развитию народов; 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Долгосрочная целевая программа «Организация духовно-нравственного воспитания детей и молодежи в Тульской области».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280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3" name="Прямая со стрелкой 1052"/>
          <p:cNvCxnSpPr/>
          <p:nvPr/>
        </p:nvCxnSpPr>
        <p:spPr>
          <a:xfrm flipV="1">
            <a:off x="2818067" y="4750152"/>
            <a:ext cx="932184" cy="872916"/>
          </a:xfrm>
          <a:prstGeom prst="straightConnector1">
            <a:avLst/>
          </a:prstGeom>
          <a:ln>
            <a:solidFill>
              <a:srgbClr val="B400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4" name="Рисунок 106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96956">
            <a:off x="2902985" y="5253572"/>
            <a:ext cx="1063415" cy="12539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886928" y="4391342"/>
            <a:ext cx="1519284" cy="2871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47789" r="3094"/>
          <a:stretch/>
        </p:blipFill>
        <p:spPr>
          <a:xfrm>
            <a:off x="-58548" y="4912591"/>
            <a:ext cx="12191994" cy="1878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r="2979"/>
          <a:stretch/>
        </p:blipFill>
        <p:spPr>
          <a:xfrm rot="10800000">
            <a:off x="81485" y="94259"/>
            <a:ext cx="12110515" cy="1027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l="21349"/>
          <a:stretch/>
        </p:blipFill>
        <p:spPr>
          <a:xfrm>
            <a:off x="229367" y="218824"/>
            <a:ext cx="11755381" cy="7695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9367" y="233123"/>
            <a:ext cx="11755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Сеть детских библиотек Тульской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46281" y="1373039"/>
            <a:ext cx="2298366" cy="1858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795" y="1592676"/>
            <a:ext cx="3990380" cy="43488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63804" y="1257219"/>
            <a:ext cx="56130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344</a:t>
            </a:r>
            <a:r>
              <a:rPr lang="ru-RU" sz="2400" dirty="0"/>
              <a:t> </a:t>
            </a:r>
            <a:r>
              <a:rPr lang="ru-RU" sz="1400" dirty="0"/>
              <a:t>общедоступных библиотек, обслуживающих детей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800" dirty="0"/>
          </a:p>
          <a:p>
            <a:endParaRPr lang="ru-RU" sz="1000" dirty="0"/>
          </a:p>
          <a:p>
            <a:r>
              <a:rPr lang="ru-RU" sz="3200" dirty="0"/>
              <a:t>  </a:t>
            </a:r>
            <a:r>
              <a:rPr lang="ru-RU" sz="3600" b="1" dirty="0"/>
              <a:t>27</a:t>
            </a:r>
            <a:r>
              <a:rPr lang="ru-RU" sz="3200" dirty="0"/>
              <a:t>  </a:t>
            </a:r>
            <a:r>
              <a:rPr lang="ru-RU" sz="2000" dirty="0"/>
              <a:t>специализированных библиотек:</a:t>
            </a:r>
          </a:p>
          <a:p>
            <a:r>
              <a:rPr lang="ru-RU" sz="2000" dirty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97222" y="2024979"/>
            <a:ext cx="1555225" cy="6417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городские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4819" y="2022777"/>
            <a:ext cx="1647588" cy="6417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поселковые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544779" y="2033903"/>
            <a:ext cx="1402469" cy="6194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сельские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7393164" y="1786112"/>
            <a:ext cx="160489" cy="18421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72800" y="1770683"/>
            <a:ext cx="195088" cy="2011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48468" y="1753281"/>
            <a:ext cx="195089" cy="2011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V="1">
            <a:off x="7368904" y="2734391"/>
            <a:ext cx="211860" cy="2184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91924" y="2744509"/>
            <a:ext cx="213378" cy="219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25143" y="2703063"/>
            <a:ext cx="213378" cy="219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8947" y="1352472"/>
            <a:ext cx="1553637" cy="1284779"/>
          </a:xfrm>
          <a:prstGeom prst="rect">
            <a:avLst/>
          </a:prstGeom>
        </p:spPr>
      </p:pic>
      <p:sp>
        <p:nvSpPr>
          <p:cNvPr id="1029" name="TextBox 1028"/>
          <p:cNvSpPr txBox="1"/>
          <p:nvPr/>
        </p:nvSpPr>
        <p:spPr>
          <a:xfrm>
            <a:off x="288361" y="1500410"/>
            <a:ext cx="1406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</a:t>
            </a:r>
            <a:r>
              <a:rPr lang="ru-RU" sz="1400" dirty="0"/>
              <a:t> </a:t>
            </a:r>
          </a:p>
          <a:p>
            <a:pPr algn="ctr"/>
            <a:r>
              <a:rPr lang="ru-RU" sz="1400" dirty="0"/>
              <a:t>библиотека</a:t>
            </a:r>
          </a:p>
          <a:p>
            <a:pPr algn="ctr"/>
            <a:r>
              <a:rPr lang="ru-RU" sz="1400" dirty="0"/>
              <a:t>в составе </a:t>
            </a:r>
          </a:p>
          <a:p>
            <a:pPr algn="ctr"/>
            <a:r>
              <a:rPr lang="ru-RU" sz="1400" dirty="0"/>
              <a:t>КДУ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0078" y="5010463"/>
            <a:ext cx="2681084" cy="157941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54905" y="5184694"/>
            <a:ext cx="2474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без </a:t>
            </a:r>
          </a:p>
          <a:p>
            <a:pPr algn="ctr"/>
            <a:r>
              <a:rPr lang="ru-RU" sz="1600" dirty="0"/>
              <a:t>специализированной детской библиотеки (филиала, отдела) </a:t>
            </a:r>
          </a:p>
        </p:txBody>
      </p:sp>
      <p:cxnSp>
        <p:nvCxnSpPr>
          <p:cNvPr id="1048" name="Прямая со стрелкой 1047"/>
          <p:cNvCxnSpPr>
            <a:cxnSpLocks/>
          </p:cNvCxnSpPr>
          <p:nvPr/>
        </p:nvCxnSpPr>
        <p:spPr>
          <a:xfrm flipV="1">
            <a:off x="2736557" y="5227049"/>
            <a:ext cx="151357" cy="204987"/>
          </a:xfrm>
          <a:prstGeom prst="straightConnector1">
            <a:avLst/>
          </a:prstGeom>
          <a:ln>
            <a:solidFill>
              <a:srgbClr val="B400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Прямая со стрелкой 1055"/>
          <p:cNvCxnSpPr/>
          <p:nvPr/>
        </p:nvCxnSpPr>
        <p:spPr>
          <a:xfrm flipV="1">
            <a:off x="1139738" y="4297407"/>
            <a:ext cx="189529" cy="816279"/>
          </a:xfrm>
          <a:prstGeom prst="straightConnector1">
            <a:avLst/>
          </a:prstGeom>
          <a:ln>
            <a:solidFill>
              <a:srgbClr val="B400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Прямая со стрелкой 1057"/>
          <p:cNvCxnSpPr/>
          <p:nvPr/>
        </p:nvCxnSpPr>
        <p:spPr>
          <a:xfrm flipV="1">
            <a:off x="2071098" y="4297407"/>
            <a:ext cx="240302" cy="806749"/>
          </a:xfrm>
          <a:prstGeom prst="straightConnector1">
            <a:avLst/>
          </a:prstGeom>
          <a:ln>
            <a:solidFill>
              <a:srgbClr val="B400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Прямая со стрелкой 1060"/>
          <p:cNvCxnSpPr/>
          <p:nvPr/>
        </p:nvCxnSpPr>
        <p:spPr>
          <a:xfrm flipV="1">
            <a:off x="2398649" y="4399966"/>
            <a:ext cx="369642" cy="793019"/>
          </a:xfrm>
          <a:prstGeom prst="straightConnector1">
            <a:avLst/>
          </a:prstGeom>
          <a:ln>
            <a:solidFill>
              <a:srgbClr val="B400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" name="TextBox 1064"/>
          <p:cNvSpPr txBox="1"/>
          <p:nvPr/>
        </p:nvSpPr>
        <p:spPr>
          <a:xfrm>
            <a:off x="3673597" y="58423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067" name="Прямоугольник 1066"/>
          <p:cNvSpPr/>
          <p:nvPr/>
        </p:nvSpPr>
        <p:spPr>
          <a:xfrm>
            <a:off x="1938616" y="1579580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C00000"/>
                </a:solidFill>
              </a:rPr>
              <a:t>*</a:t>
            </a:r>
          </a:p>
        </p:txBody>
      </p:sp>
      <p:cxnSp>
        <p:nvCxnSpPr>
          <p:cNvPr id="1069" name="Прямая со стрелкой 1068"/>
          <p:cNvCxnSpPr/>
          <p:nvPr/>
        </p:nvCxnSpPr>
        <p:spPr>
          <a:xfrm>
            <a:off x="2197577" y="1954466"/>
            <a:ext cx="194140" cy="5562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3" name="Прямоугольник 1072"/>
          <p:cNvSpPr/>
          <p:nvPr/>
        </p:nvSpPr>
        <p:spPr>
          <a:xfrm>
            <a:off x="4474832" y="3126707"/>
            <a:ext cx="400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srgbClr val="C00000"/>
                </a:solidFill>
              </a:rPr>
              <a:t>*</a:t>
            </a:r>
          </a:p>
        </p:txBody>
      </p:sp>
      <p:cxnSp>
        <p:nvCxnSpPr>
          <p:cNvPr id="1075" name="Прямая со стрелкой 1074"/>
          <p:cNvCxnSpPr>
            <a:cxnSpLocks/>
          </p:cNvCxnSpPr>
          <p:nvPr/>
        </p:nvCxnSpPr>
        <p:spPr>
          <a:xfrm flipH="1">
            <a:off x="3673475" y="3384372"/>
            <a:ext cx="959994" cy="1393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7" name="Рисунок 107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11675" y="3450416"/>
            <a:ext cx="1676013" cy="695616"/>
          </a:xfrm>
          <a:prstGeom prst="rect">
            <a:avLst/>
          </a:prstGeom>
        </p:spPr>
      </p:pic>
      <p:cxnSp>
        <p:nvCxnSpPr>
          <p:cNvPr id="1079" name="Прямая со стрелкой 1078"/>
          <p:cNvCxnSpPr>
            <a:cxnSpLocks/>
            <a:stCxn id="1077" idx="1"/>
          </p:cNvCxnSpPr>
          <p:nvPr/>
        </p:nvCxnSpPr>
        <p:spPr>
          <a:xfrm flipH="1" flipV="1">
            <a:off x="2480477" y="3784470"/>
            <a:ext cx="2331198" cy="137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TextBox 1082"/>
          <p:cNvSpPr txBox="1"/>
          <p:nvPr/>
        </p:nvSpPr>
        <p:spPr>
          <a:xfrm>
            <a:off x="4523209" y="4114846"/>
            <a:ext cx="2214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Первомайская детская модельная библиотека</a:t>
            </a:r>
          </a:p>
        </p:txBody>
      </p:sp>
      <p:sp>
        <p:nvSpPr>
          <p:cNvPr id="1095" name="TextBox 1094"/>
          <p:cNvSpPr txBox="1"/>
          <p:nvPr/>
        </p:nvSpPr>
        <p:spPr>
          <a:xfrm>
            <a:off x="4137172" y="5075278"/>
            <a:ext cx="2640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12 </a:t>
            </a:r>
          </a:p>
          <a:p>
            <a:pPr algn="ctr"/>
            <a:r>
              <a:rPr lang="ru-RU" sz="1600" dirty="0" err="1"/>
              <a:t>внестационарных</a:t>
            </a:r>
            <a:r>
              <a:rPr lang="ru-RU" sz="1600" dirty="0"/>
              <a:t> пунктов </a:t>
            </a:r>
          </a:p>
          <a:p>
            <a:pPr algn="ctr"/>
            <a:r>
              <a:rPr lang="ru-RU" sz="1600" dirty="0"/>
              <a:t>(</a:t>
            </a:r>
            <a:r>
              <a:rPr lang="ru-RU" sz="1600" b="1" dirty="0"/>
              <a:t>5</a:t>
            </a:r>
            <a:r>
              <a:rPr lang="ru-RU" sz="1600" dirty="0"/>
              <a:t> библиотек  - 18%)</a:t>
            </a:r>
            <a:r>
              <a:rPr lang="ru-RU" sz="1400" dirty="0"/>
              <a:t> </a:t>
            </a:r>
          </a:p>
        </p:txBody>
      </p:sp>
      <p:sp>
        <p:nvSpPr>
          <p:cNvPr id="1105" name="Скругленный прямоугольник 1104"/>
          <p:cNvSpPr/>
          <p:nvPr/>
        </p:nvSpPr>
        <p:spPr>
          <a:xfrm>
            <a:off x="6737574" y="3808420"/>
            <a:ext cx="5209674" cy="1349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График работы</a:t>
            </a:r>
          </a:p>
          <a:p>
            <a:pPr algn="ctr"/>
            <a:endParaRPr lang="ru-RU" sz="800" dirty="0"/>
          </a:p>
          <a:p>
            <a:pPr indent="182563"/>
            <a:r>
              <a:rPr lang="ru-RU" b="1" dirty="0">
                <a:solidFill>
                  <a:srgbClr val="C00000"/>
                </a:solidFill>
              </a:rPr>
              <a:t>Полный – 24 детские библиотеки</a:t>
            </a:r>
          </a:p>
          <a:p>
            <a:pPr indent="182563"/>
            <a:r>
              <a:rPr lang="ru-RU" b="1" dirty="0">
                <a:solidFill>
                  <a:srgbClr val="C00000"/>
                </a:solidFill>
              </a:rPr>
              <a:t>Сокращённый – 3 детские библиотеки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143" name="Прямая со стрелкой 1142"/>
          <p:cNvCxnSpPr>
            <a:cxnSpLocks/>
          </p:cNvCxnSpPr>
          <p:nvPr/>
        </p:nvCxnSpPr>
        <p:spPr>
          <a:xfrm>
            <a:off x="1260491" y="2507020"/>
            <a:ext cx="712242" cy="6595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" name="Рисунок 114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34293" y="5492263"/>
            <a:ext cx="1072101" cy="102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75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2" y="4906977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608"/>
          <a:stretch/>
        </p:blipFill>
        <p:spPr>
          <a:xfrm>
            <a:off x="308694" y="190124"/>
            <a:ext cx="11660638" cy="12374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8368" y="104108"/>
            <a:ext cx="10917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Основные статистические показатели деятельности детских библиотек ТО</a:t>
            </a:r>
            <a:endParaRPr lang="ru-RU" sz="4000" b="0" cap="none" spc="0" dirty="0">
              <a:ln w="0"/>
              <a:solidFill>
                <a:srgbClr val="96001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E1F3E1D-A93C-4D7E-BA68-0B5CACE4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74733"/>
              </p:ext>
            </p:extLst>
          </p:nvPr>
        </p:nvGraphicFramePr>
        <p:xfrm>
          <a:off x="308694" y="1673352"/>
          <a:ext cx="7674018" cy="4616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1423">
                  <a:extLst>
                    <a:ext uri="{9D8B030D-6E8A-4147-A177-3AD203B41FA5}">
                      <a16:colId xmlns:a16="http://schemas.microsoft.com/office/drawing/2014/main" val="2467416088"/>
                    </a:ext>
                  </a:extLst>
                </a:gridCol>
                <a:gridCol w="698011">
                  <a:extLst>
                    <a:ext uri="{9D8B030D-6E8A-4147-A177-3AD203B41FA5}">
                      <a16:colId xmlns:a16="http://schemas.microsoft.com/office/drawing/2014/main" val="2752001778"/>
                    </a:ext>
                  </a:extLst>
                </a:gridCol>
                <a:gridCol w="698832">
                  <a:extLst>
                    <a:ext uri="{9D8B030D-6E8A-4147-A177-3AD203B41FA5}">
                      <a16:colId xmlns:a16="http://schemas.microsoft.com/office/drawing/2014/main" val="256950034"/>
                    </a:ext>
                  </a:extLst>
                </a:gridCol>
                <a:gridCol w="728716">
                  <a:extLst>
                    <a:ext uri="{9D8B030D-6E8A-4147-A177-3AD203B41FA5}">
                      <a16:colId xmlns:a16="http://schemas.microsoft.com/office/drawing/2014/main" val="166606225"/>
                    </a:ext>
                  </a:extLst>
                </a:gridCol>
                <a:gridCol w="770770">
                  <a:extLst>
                    <a:ext uri="{9D8B030D-6E8A-4147-A177-3AD203B41FA5}">
                      <a16:colId xmlns:a16="http://schemas.microsoft.com/office/drawing/2014/main" val="2653706324"/>
                    </a:ext>
                  </a:extLst>
                </a:gridCol>
                <a:gridCol w="1846266">
                  <a:extLst>
                    <a:ext uri="{9D8B030D-6E8A-4147-A177-3AD203B41FA5}">
                      <a16:colId xmlns:a16="http://schemas.microsoft.com/office/drawing/2014/main" val="151463776"/>
                    </a:ext>
                  </a:extLst>
                </a:gridCol>
              </a:tblGrid>
              <a:tr h="416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Средние показатели по России, нормы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extLst>
                  <a:ext uri="{0D108BD9-81ED-4DB2-BD59-A6C34878D82A}">
                    <a16:rowId xmlns:a16="http://schemas.microsoft.com/office/drawing/2014/main" val="3984965657"/>
                  </a:ext>
                </a:extLst>
              </a:tr>
              <a:tr h="563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Читаемость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18,2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20-22 (РГДБ, Руководство для дет. библиотек, 2009 г.)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extLst>
                  <a:ext uri="{0D108BD9-81ED-4DB2-BD59-A6C34878D82A}">
                    <a16:rowId xmlns:a16="http://schemas.microsoft.com/office/drawing/2014/main" val="25513784"/>
                  </a:ext>
                </a:extLst>
              </a:tr>
              <a:tr h="563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Посещаемость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7,7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7-8 (РГДБ, Руководство для дет. библиотек, 2009 г.)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extLst>
                  <a:ext uri="{0D108BD9-81ED-4DB2-BD59-A6C34878D82A}">
                    <a16:rowId xmlns:a16="http://schemas.microsoft.com/office/drawing/2014/main" val="1261622104"/>
                  </a:ext>
                </a:extLst>
              </a:tr>
              <a:tr h="75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Книгообеспеченность на 1 жителя области до 14 лет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5-9 (РГДБ, Библиотечное обслуживание детей в России, 2019 г.)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extLst>
                  <a:ext uri="{0D108BD9-81ED-4DB2-BD59-A6C34878D82A}">
                    <a16:rowId xmlns:a16="http://schemas.microsoft.com/office/drawing/2014/main" val="3392199303"/>
                  </a:ext>
                </a:extLst>
              </a:tr>
              <a:tr h="561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Обращаемость фонда детских библиотек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(РГДБ, Руководство для дет. библиотек, 2009 г.)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extLst>
                  <a:ext uri="{0D108BD9-81ED-4DB2-BD59-A6C34878D82A}">
                    <a16:rowId xmlns:a16="http://schemas.microsoft.com/office/drawing/2014/main" val="3433702567"/>
                  </a:ext>
                </a:extLst>
              </a:tr>
              <a:tr h="561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Обновляемость фонда библиотек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(ИФЛА)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extLst>
                  <a:ext uri="{0D108BD9-81ED-4DB2-BD59-A6C34878D82A}">
                    <a16:rowId xmlns:a16="http://schemas.microsoft.com/office/drawing/2014/main" val="2713557330"/>
                  </a:ext>
                </a:extLst>
              </a:tr>
              <a:tr h="1133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Охват библиотечным обслуживанием детского населения до 14 лет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51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51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53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53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35-60 (РГДБ, Руководство для дет. библиотек, 2009 г.)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25" marR="65725" marT="0" marB="0" anchor="ctr"/>
                </a:tc>
                <a:extLst>
                  <a:ext uri="{0D108BD9-81ED-4DB2-BD59-A6C34878D82A}">
                    <a16:rowId xmlns:a16="http://schemas.microsoft.com/office/drawing/2014/main" val="4156064749"/>
                  </a:ext>
                </a:extLst>
              </a:tr>
            </a:tbl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DC4EF15C-5822-41D8-8964-AF5FE517E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381698"/>
              </p:ext>
            </p:extLst>
          </p:nvPr>
        </p:nvGraphicFramePr>
        <p:xfrm>
          <a:off x="8291404" y="1673352"/>
          <a:ext cx="3591902" cy="4616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19685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40740" y="4910716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608"/>
          <a:stretch/>
        </p:blipFill>
        <p:spPr>
          <a:xfrm>
            <a:off x="308694" y="190124"/>
            <a:ext cx="11660638" cy="12374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8368" y="104108"/>
            <a:ext cx="10917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статистические показатели деятельности детских библиотек ТО</a:t>
            </a:r>
            <a:endParaRPr lang="ru-RU" sz="4000" b="0" cap="none" spc="0" dirty="0">
              <a:ln w="0"/>
              <a:solidFill>
                <a:srgbClr val="96001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835122"/>
              </p:ext>
            </p:extLst>
          </p:nvPr>
        </p:nvGraphicFramePr>
        <p:xfrm>
          <a:off x="11726374" y="5098413"/>
          <a:ext cx="424886" cy="1371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440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3603872" y="2703743"/>
            <a:ext cx="1209590" cy="43869"/>
          </a:xfrm>
          <a:prstGeom prst="line">
            <a:avLst/>
          </a:prstGeom>
          <a:ln w="28575">
            <a:solidFill>
              <a:srgbClr val="96001D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 flipV="1">
            <a:off x="1838325" y="2746160"/>
            <a:ext cx="1153356" cy="102802"/>
          </a:xfrm>
          <a:prstGeom prst="line">
            <a:avLst/>
          </a:prstGeom>
          <a:ln w="28575">
            <a:solidFill>
              <a:srgbClr val="96001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56752" y="4259526"/>
            <a:ext cx="457240" cy="128027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10DC269-ADA0-465E-A933-A59CE9282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509934"/>
              </p:ext>
            </p:extLst>
          </p:nvPr>
        </p:nvGraphicFramePr>
        <p:xfrm>
          <a:off x="253183" y="1477238"/>
          <a:ext cx="6179852" cy="490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214226" y="2832080"/>
            <a:ext cx="164606" cy="28653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5" y="2848962"/>
            <a:ext cx="164606" cy="286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254A76-8183-4AAC-8D86-B4199806F9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8346" y="4717756"/>
            <a:ext cx="164606" cy="286537"/>
          </a:xfrm>
          <a:prstGeom prst="rect">
            <a:avLst/>
          </a:prstGeom>
        </p:spPr>
      </p:pic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7C2F1F32-4B77-47D5-B43F-73C6EDA95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589789"/>
              </p:ext>
            </p:extLst>
          </p:nvPr>
        </p:nvGraphicFramePr>
        <p:xfrm>
          <a:off x="6409380" y="1477238"/>
          <a:ext cx="5529437" cy="489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BC4DDE-C2CE-47EF-811A-25A052B0A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0423" y="2797561"/>
            <a:ext cx="164606" cy="28653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37E4A37-F7F6-48ED-9FCB-39C94C04F5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2092" y="2417206"/>
            <a:ext cx="164606" cy="28653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B5566C4-CA2D-47CD-8947-184E2510B4DF}"/>
              </a:ext>
            </a:extLst>
          </p:cNvPr>
          <p:cNvSpPr txBox="1"/>
          <p:nvPr/>
        </p:nvSpPr>
        <p:spPr>
          <a:xfrm rot="16200000">
            <a:off x="8699690" y="3485332"/>
            <a:ext cx="15277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 w="0"/>
                <a:solidFill>
                  <a:srgbClr val="96001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+ 7,5%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345999-0C9B-4EFE-BC08-6AD0C327269A}"/>
              </a:ext>
            </a:extLst>
          </p:cNvPr>
          <p:cNvSpPr txBox="1"/>
          <p:nvPr/>
        </p:nvSpPr>
        <p:spPr>
          <a:xfrm rot="16200000">
            <a:off x="10368096" y="3095023"/>
            <a:ext cx="1323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 w="0"/>
                <a:solidFill>
                  <a:srgbClr val="96001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+ 9,8%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D9544D3-10E2-47F5-AD97-CD0502C53B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7920" y="4717755"/>
            <a:ext cx="164606" cy="2865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260880F-EC3F-43AA-A149-38AC6983CDE7}"/>
              </a:ext>
            </a:extLst>
          </p:cNvPr>
          <p:cNvSpPr txBox="1"/>
          <p:nvPr/>
        </p:nvSpPr>
        <p:spPr>
          <a:xfrm rot="16200000">
            <a:off x="4086413" y="3422234"/>
            <a:ext cx="19688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ln w="0"/>
                <a:solidFill>
                  <a:srgbClr val="96001D"/>
                </a:solidFill>
                <a:latin typeface="Century Gothic" panose="020B0502020202020204"/>
              </a:rPr>
              <a:t>‒</a:t>
            </a:r>
            <a:r>
              <a:rPr kumimoji="0" lang="ru-RU" sz="1600" b="0" i="0" u="none" strike="noStrike" kern="0" cap="none" spc="0" normalizeH="0" baseline="0" noProof="0" dirty="0">
                <a:ln w="0"/>
                <a:solidFill>
                  <a:srgbClr val="96001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ru-RU" sz="1600" kern="0" dirty="0">
                <a:ln w="0"/>
                <a:solidFill>
                  <a:srgbClr val="96001D"/>
                </a:solidFill>
                <a:latin typeface="Century Gothic" panose="020B0502020202020204"/>
              </a:rPr>
              <a:t>0</a:t>
            </a:r>
            <a:r>
              <a:rPr kumimoji="0" lang="ru-RU" sz="1600" b="0" i="0" u="none" strike="noStrike" kern="0" cap="none" spc="0" normalizeH="0" baseline="0" noProof="0" dirty="0">
                <a:ln w="0"/>
                <a:solidFill>
                  <a:srgbClr val="96001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,2%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E4E273-13A2-4FBB-A166-030B8742D282}"/>
              </a:ext>
            </a:extLst>
          </p:cNvPr>
          <p:cNvSpPr txBox="1"/>
          <p:nvPr/>
        </p:nvSpPr>
        <p:spPr>
          <a:xfrm rot="16200000">
            <a:off x="4992235" y="5169260"/>
            <a:ext cx="1515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 w="0"/>
                <a:solidFill>
                  <a:srgbClr val="96001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+ 0,6%</a:t>
            </a:r>
          </a:p>
        </p:txBody>
      </p:sp>
    </p:spTree>
    <p:extLst>
      <p:ext uri="{BB962C8B-B14F-4D97-AF65-F5344CB8AC3E}">
        <p14:creationId xmlns:p14="http://schemas.microsoft.com/office/powerpoint/2010/main" val="29192274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40740" y="4910716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608"/>
          <a:stretch/>
        </p:blipFill>
        <p:spPr>
          <a:xfrm>
            <a:off x="308694" y="190124"/>
            <a:ext cx="11660638" cy="12374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8368" y="104108"/>
            <a:ext cx="10917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статистические показатели деятельности детских библиотек ТО</a:t>
            </a:r>
            <a:endParaRPr lang="ru-RU" sz="4000" b="0" cap="none" spc="0" dirty="0">
              <a:ln w="0"/>
              <a:solidFill>
                <a:srgbClr val="96001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726374" y="5098413"/>
          <a:ext cx="424886" cy="1371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440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 flipV="1">
            <a:off x="9571161" y="2613399"/>
            <a:ext cx="1102035" cy="798915"/>
          </a:xfrm>
          <a:prstGeom prst="line">
            <a:avLst/>
          </a:prstGeom>
          <a:ln w="28575">
            <a:solidFill>
              <a:srgbClr val="96001D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 flipV="1">
            <a:off x="8188277" y="3267075"/>
            <a:ext cx="1153356" cy="213326"/>
          </a:xfrm>
          <a:prstGeom prst="line">
            <a:avLst/>
          </a:prstGeom>
          <a:ln w="28575">
            <a:solidFill>
              <a:srgbClr val="96001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56752" y="4259526"/>
            <a:ext cx="457240" cy="128027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10DC269-ADA0-465E-A933-A59CE9282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743271"/>
              </p:ext>
            </p:extLst>
          </p:nvPr>
        </p:nvGraphicFramePr>
        <p:xfrm>
          <a:off x="253183" y="1513563"/>
          <a:ext cx="6567266" cy="495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8090" y="3337132"/>
            <a:ext cx="164606" cy="286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254A76-8183-4AAC-8D86-B4199806F9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4114" y="3169131"/>
            <a:ext cx="164606" cy="286537"/>
          </a:xfrm>
          <a:prstGeom prst="rect">
            <a:avLst/>
          </a:prstGeom>
        </p:spPr>
      </p:pic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7C2F1F32-4B77-47D5-B43F-73C6EDA95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627070"/>
              </p:ext>
            </p:extLst>
          </p:nvPr>
        </p:nvGraphicFramePr>
        <p:xfrm>
          <a:off x="6838950" y="1477238"/>
          <a:ext cx="5099867" cy="490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BC4DDE-C2CE-47EF-811A-25A052B0A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2942" y="3455668"/>
            <a:ext cx="164606" cy="28653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37E4A37-F7F6-48ED-9FCB-39C94C04F5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6808" y="2691754"/>
            <a:ext cx="164606" cy="2865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F65B50-A4D1-4D72-9ABD-79889FE838EA}"/>
              </a:ext>
            </a:extLst>
          </p:cNvPr>
          <p:cNvSpPr txBox="1"/>
          <p:nvPr/>
        </p:nvSpPr>
        <p:spPr>
          <a:xfrm rot="16200000">
            <a:off x="10343291" y="3349459"/>
            <a:ext cx="15169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 w="0"/>
                <a:solidFill>
                  <a:srgbClr val="96001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+ 33 %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C989C0-E3DD-4756-ABAA-3F4E95D0D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7597" y="2452789"/>
            <a:ext cx="164606" cy="2865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4F578C-65E9-4904-AC2A-EC5EA9390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5322" y="4421892"/>
            <a:ext cx="16460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551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t="47789" r="3094"/>
          <a:stretch/>
        </p:blipFill>
        <p:spPr>
          <a:xfrm>
            <a:off x="40740" y="4910716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1608"/>
          <a:stretch/>
        </p:blipFill>
        <p:spPr>
          <a:xfrm>
            <a:off x="308694" y="190124"/>
            <a:ext cx="11660638" cy="12374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8368" y="104108"/>
            <a:ext cx="10917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статистические показатели деятельности детских библиотек ТО</a:t>
            </a:r>
            <a:endParaRPr lang="ru-RU" sz="4000" b="0" cap="none" spc="0" dirty="0">
              <a:ln w="0"/>
              <a:solidFill>
                <a:srgbClr val="96001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30238"/>
              </p:ext>
            </p:extLst>
          </p:nvPr>
        </p:nvGraphicFramePr>
        <p:xfrm>
          <a:off x="11726374" y="5098413"/>
          <a:ext cx="424886" cy="1371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6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440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10DC269-ADA0-465E-A933-A59CE9282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267181"/>
              </p:ext>
            </p:extLst>
          </p:nvPr>
        </p:nvGraphicFramePr>
        <p:xfrm>
          <a:off x="288746" y="1476826"/>
          <a:ext cx="6179852" cy="538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7C2F1F32-4B77-47D5-B43F-73C6EDA95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371176"/>
              </p:ext>
            </p:extLst>
          </p:nvPr>
        </p:nvGraphicFramePr>
        <p:xfrm>
          <a:off x="6518821" y="1444400"/>
          <a:ext cx="5529437" cy="483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BC4DDE-C2CE-47EF-811A-25A052B0A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236" y="2864315"/>
            <a:ext cx="164606" cy="28653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37E4A37-F7F6-48ED-9FCB-39C94C04F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7234" y="3384363"/>
            <a:ext cx="164606" cy="2865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F65B50-A4D1-4D72-9ABD-79889FE838EA}"/>
              </a:ext>
            </a:extLst>
          </p:cNvPr>
          <p:cNvSpPr txBox="1"/>
          <p:nvPr/>
        </p:nvSpPr>
        <p:spPr>
          <a:xfrm rot="16200000">
            <a:off x="10030341" y="3346479"/>
            <a:ext cx="1696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 w="0"/>
                <a:solidFill>
                  <a:srgbClr val="96001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+ 7,1 %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4F578C-65E9-4904-AC2A-EC5EA9390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084" y="2729999"/>
            <a:ext cx="164606" cy="28653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FA3227-9954-4578-A8A0-4CD7C0EB6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822" y="3574151"/>
            <a:ext cx="164606" cy="286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ED819B-9F6D-4F14-8821-A41771B3D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772" y="2679072"/>
            <a:ext cx="164606" cy="2865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3E12E88-3A70-4638-A53F-8ECC482C0D19}"/>
              </a:ext>
            </a:extLst>
          </p:cNvPr>
          <p:cNvSpPr txBox="1"/>
          <p:nvPr/>
        </p:nvSpPr>
        <p:spPr>
          <a:xfrm rot="16200000">
            <a:off x="10600049" y="4071269"/>
            <a:ext cx="14589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 w="0"/>
                <a:solidFill>
                  <a:srgbClr val="96001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+ 9,6 %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E6C6B-8A38-42A1-AB31-FD88ADAE4C38}"/>
              </a:ext>
            </a:extLst>
          </p:cNvPr>
          <p:cNvSpPr txBox="1"/>
          <p:nvPr/>
        </p:nvSpPr>
        <p:spPr>
          <a:xfrm rot="16200000">
            <a:off x="8783562" y="3501623"/>
            <a:ext cx="999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 w="0"/>
                <a:solidFill>
                  <a:srgbClr val="96001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+1,3 %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997DE7-0869-4779-8FBE-06600F57FAFD}"/>
              </a:ext>
            </a:extLst>
          </p:cNvPr>
          <p:cNvSpPr txBox="1"/>
          <p:nvPr/>
        </p:nvSpPr>
        <p:spPr>
          <a:xfrm rot="16200000">
            <a:off x="9153222" y="4158044"/>
            <a:ext cx="12198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 w="0"/>
                <a:solidFill>
                  <a:srgbClr val="96001D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+ 7,1 %</a:t>
            </a:r>
          </a:p>
        </p:txBody>
      </p:sp>
    </p:spTree>
    <p:extLst>
      <p:ext uri="{BB962C8B-B14F-4D97-AF65-F5344CB8AC3E}">
        <p14:creationId xmlns:p14="http://schemas.microsoft.com/office/powerpoint/2010/main" val="4188105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5044" y="1077561"/>
            <a:ext cx="2872778" cy="1828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r="2979"/>
          <a:stretch/>
        </p:blipFill>
        <p:spPr>
          <a:xfrm rot="10800000">
            <a:off x="81480" y="104109"/>
            <a:ext cx="12110515" cy="1027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47789" r="3094"/>
          <a:stretch/>
        </p:blipFill>
        <p:spPr>
          <a:xfrm>
            <a:off x="2" y="4906977"/>
            <a:ext cx="12191994" cy="1878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/>
          <a:srcRect l="21905"/>
          <a:stretch/>
        </p:blipFill>
        <p:spPr>
          <a:xfrm>
            <a:off x="232948" y="236582"/>
            <a:ext cx="11726101" cy="7695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480" y="218827"/>
            <a:ext cx="119832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 w="0"/>
                <a:solidFill>
                  <a:srgbClr val="9600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5. Формирование библиотечного фонда МДБ ТО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4606" y="4633458"/>
            <a:ext cx="2830576" cy="17990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77153" y="1328627"/>
            <a:ext cx="2545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Состоит</a:t>
            </a:r>
          </a:p>
          <a:p>
            <a:pPr algn="ctr"/>
            <a:r>
              <a:rPr lang="ru-RU" sz="2400" dirty="0"/>
              <a:t>на 01.01.2023 г. – </a:t>
            </a:r>
            <a:r>
              <a:rPr lang="ru-RU" sz="2400" b="1" dirty="0"/>
              <a:t>481285</a:t>
            </a:r>
            <a:r>
              <a:rPr lang="ru-RU" sz="2400" dirty="0"/>
              <a:t> экз.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96613" y="4932807"/>
            <a:ext cx="2535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/>
              <a:t>Состоит</a:t>
            </a:r>
          </a:p>
          <a:p>
            <a:pPr lvl="0" algn="ctr"/>
            <a:r>
              <a:rPr lang="ru-RU" sz="2400" dirty="0"/>
              <a:t>на 31.12.2023 г. </a:t>
            </a:r>
          </a:p>
          <a:p>
            <a:pPr lvl="0" algn="ctr"/>
            <a:r>
              <a:rPr lang="ru-RU" sz="2400" dirty="0"/>
              <a:t>– </a:t>
            </a:r>
            <a:r>
              <a:rPr lang="ru-RU" sz="2400" b="1" dirty="0"/>
              <a:t>472967</a:t>
            </a:r>
            <a:r>
              <a:rPr lang="ru-RU" sz="2400" dirty="0"/>
              <a:t> экз.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5586" y="2940584"/>
            <a:ext cx="1841239" cy="16357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42678" y="3195179"/>
            <a:ext cx="17053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Фонды сократились </a:t>
            </a:r>
          </a:p>
          <a:p>
            <a:pPr algn="ctr"/>
            <a:r>
              <a:rPr lang="ru-RU" sz="1600" dirty="0"/>
              <a:t>на </a:t>
            </a:r>
            <a:r>
              <a:rPr lang="ru-RU" sz="2000" b="1" dirty="0"/>
              <a:t>8318</a:t>
            </a:r>
            <a:r>
              <a:rPr lang="ru-RU" sz="1600" dirty="0"/>
              <a:t> экз.</a:t>
            </a:r>
          </a:p>
          <a:p>
            <a:pPr algn="ctr"/>
            <a:r>
              <a:rPr lang="ru-RU" sz="1600" dirty="0"/>
              <a:t> (1.7%)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902905397"/>
              </p:ext>
            </p:extLst>
          </p:nvPr>
        </p:nvGraphicFramePr>
        <p:xfrm>
          <a:off x="6000751" y="1165459"/>
          <a:ext cx="5772149" cy="543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Стрелка вверх 25"/>
          <p:cNvSpPr/>
          <p:nvPr/>
        </p:nvSpPr>
        <p:spPr>
          <a:xfrm rot="17126670">
            <a:off x="2774675" y="2183933"/>
            <a:ext cx="183321" cy="2034938"/>
          </a:xfrm>
          <a:prstGeom prst="upArrow">
            <a:avLst/>
          </a:prstGeom>
          <a:solidFill>
            <a:srgbClr val="B40022"/>
          </a:solidFill>
          <a:ln>
            <a:solidFill>
              <a:srgbClr val="960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871650">
            <a:off x="1918655" y="3466863"/>
            <a:ext cx="1933506" cy="57655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078" y="3443057"/>
            <a:ext cx="230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Выбыло – </a:t>
            </a:r>
            <a:r>
              <a:rPr lang="ru-RU" sz="2400" b="1" dirty="0"/>
              <a:t>15880</a:t>
            </a:r>
            <a:r>
              <a:rPr lang="ru-RU" sz="2400" dirty="0"/>
              <a:t> экз.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24A82B-2F9A-4516-92AB-71D435C87F47}"/>
              </a:ext>
            </a:extLst>
          </p:cNvPr>
          <p:cNvSpPr txBox="1"/>
          <p:nvPr/>
        </p:nvSpPr>
        <p:spPr>
          <a:xfrm>
            <a:off x="326506" y="2209601"/>
            <a:ext cx="2500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Поступило – </a:t>
            </a:r>
          </a:p>
          <a:p>
            <a:r>
              <a:rPr lang="ru-RU" sz="2400" b="1" dirty="0"/>
              <a:t>7562</a:t>
            </a:r>
            <a:r>
              <a:rPr lang="ru-RU" sz="2400" dirty="0"/>
              <a:t> экз.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9DF9C5-C48E-45E0-9888-B306272AD7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12" y="4594874"/>
            <a:ext cx="2535353" cy="20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6348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</TotalTime>
  <Words>1525</Words>
  <Application>Microsoft Office PowerPoint</Application>
  <PresentationFormat>Широкоэкранный</PresentationFormat>
  <Paragraphs>328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Бобкова</dc:creator>
  <cp:lastModifiedBy>КузнецоваНаталия</cp:lastModifiedBy>
  <cp:revision>255</cp:revision>
  <dcterms:created xsi:type="dcterms:W3CDTF">2023-04-05T11:18:50Z</dcterms:created>
  <dcterms:modified xsi:type="dcterms:W3CDTF">2024-11-20T13:07:55Z</dcterms:modified>
</cp:coreProperties>
</file>