
<file path=[Content_Types].xml><?xml version="1.0" encoding="utf-8"?>
<Types xmlns="http://schemas.openxmlformats.org/package/2006/content-types">
  <Default ContentType="image/jpeg" Extension="jpg"/>
  <Default ContentType="image/vnd.ms-photo" Extension="wdp"/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чт 20.04.23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58415"/>
            <a:ext cx="6480720" cy="810090"/>
          </a:xfrm>
        </p:spPr>
        <p:txBody>
          <a:bodyPr/>
          <a:lstStyle>
            <a:lvl1pPr>
              <a:defRPr b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чт 20.04.23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чт 20.04.23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чт 20.04.23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чт 20.04.23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48815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51520" y="143662"/>
            <a:ext cx="7344816" cy="918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251520" y="1167594"/>
            <a:ext cx="7344816" cy="3510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3305176"/>
            <a:ext cx="5722913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800" y="2180035"/>
            <a:ext cx="5722913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чт 20.04.23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545637"/>
            <a:ext cx="4320480" cy="3070436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553542"/>
            <a:ext cx="4320480" cy="3070436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чт 20.04.23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437624"/>
            <a:ext cx="4176464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1917446"/>
            <a:ext cx="4176464" cy="2963466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450720"/>
            <a:ext cx="4248472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1930542"/>
            <a:ext cx="4248472" cy="2963466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1" y="4808172"/>
            <a:ext cx="1215489" cy="273844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чт 20.04.23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4767263"/>
            <a:ext cx="1649592" cy="273844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1" y="4767263"/>
            <a:ext cx="1215489" cy="273844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чт 20.04.23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чт 20.04.23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385216"/>
            <a:ext cx="3008313" cy="691109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437625"/>
            <a:ext cx="5111750" cy="3265010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чт 20.04.23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чт 20.04.23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3662"/>
            <a:ext cx="7344816" cy="918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167594"/>
            <a:ext cx="7344816" cy="3510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чт 20.04.23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34391"/>
            <a:ext cx="757762" cy="568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258"/>
          <p:cNvSpPr txBox="1">
            <a:spLocks noChangeArrowheads="1"/>
          </p:cNvSpPr>
          <p:nvPr/>
        </p:nvSpPr>
        <p:spPr bwMode="gray">
          <a:xfrm>
            <a:off x="220544" y="1131590"/>
            <a:ext cx="8784976" cy="32932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numCol="1" spcCol="144000">
            <a:spAutoFit/>
          </a:bodyPr>
          <a:lstStyle/>
          <a:p>
            <a:pPr algn="ctr"/>
            <a:r>
              <a:rPr lang="ru-RU" sz="4800" b="1" dirty="0" smtClean="0"/>
              <a:t>МУЛЬТИПЛИКАЦИЯ</a:t>
            </a:r>
            <a:endParaRPr lang="ru-RU" sz="4800" dirty="0"/>
          </a:p>
          <a:p>
            <a:pPr algn="ctr"/>
            <a:r>
              <a:rPr lang="ru-RU" sz="4000" dirty="0" smtClean="0"/>
              <a:t>КАК ИНСТРУМЕНТ ПРОДВИЖЕНИЯ ТВОРЧЕСТВА </a:t>
            </a:r>
          </a:p>
          <a:p>
            <a:pPr algn="ctr"/>
            <a:r>
              <a:rPr lang="ru-RU" sz="4000" dirty="0" smtClean="0"/>
              <a:t>РЕГИОНАЛЬНЫХ АВТОРОВ</a:t>
            </a:r>
          </a:p>
          <a:p>
            <a:pPr algn="ctr"/>
            <a:r>
              <a:rPr lang="ru-RU" sz="3200" dirty="0" smtClean="0"/>
              <a:t>(практические рекомендации)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211710"/>
            <a:ext cx="8424936" cy="91810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</a:rPr>
              <a:t>СПАСИБО </a:t>
            </a:r>
            <a:br>
              <a:rPr lang="ru-RU" sz="5400" b="1" dirty="0" smtClean="0">
                <a:solidFill>
                  <a:schemeClr val="tx1"/>
                </a:solidFill>
              </a:rPr>
            </a:br>
            <a:r>
              <a:rPr lang="ru-RU" sz="5400" b="1" dirty="0" smtClean="0">
                <a:solidFill>
                  <a:schemeClr val="tx1"/>
                </a:solidFill>
              </a:rPr>
              <a:t>ЗА ВНИМАНИЕ!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20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258"/>
          <p:cNvSpPr txBox="1">
            <a:spLocks noChangeArrowheads="1"/>
          </p:cNvSpPr>
          <p:nvPr/>
        </p:nvSpPr>
        <p:spPr bwMode="gray">
          <a:xfrm>
            <a:off x="2843808" y="339502"/>
            <a:ext cx="6768752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numCol="1" spcCol="144000">
            <a:spAutoFit/>
          </a:bodyPr>
          <a:lstStyle/>
          <a:p>
            <a:r>
              <a:rPr lang="ru-RU" sz="4400" b="1" dirty="0" smtClean="0"/>
              <a:t>ГАЛИЯ ТРУШЕЧКИНА</a:t>
            </a:r>
            <a:endParaRPr lang="ru-RU" sz="4400" dirty="0"/>
          </a:p>
        </p:txBody>
      </p:sp>
      <p:sp>
        <p:nvSpPr>
          <p:cNvPr id="34" name="Text Box 258"/>
          <p:cNvSpPr txBox="1">
            <a:spLocks noChangeArrowheads="1"/>
          </p:cNvSpPr>
          <p:nvPr/>
        </p:nvSpPr>
        <p:spPr bwMode="gray">
          <a:xfrm>
            <a:off x="2339752" y="1708428"/>
            <a:ext cx="6561475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numCol="1" spcCol="14400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Педагог студии анимации «ОЖИВИ КАРТИНКУ» в Тульской областной детской библиотеке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Педагог в студии анимации и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3D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-графики в Школе креативных индустрий, г. Тула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Организатор Тульского городского фестиваля анимации «МУЛЬТУЛА»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35" name="Picture 11" descr="C:\Users\ASUS\Desktop\иконки\premium-icon-idea-bulb-555751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10" y="570365"/>
            <a:ext cx="1640290" cy="164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08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SUS\Desktop\иконки\premium-icon-dslr-camera-572432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046" y="1347614"/>
            <a:ext cx="1158698" cy="115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9564" y="195486"/>
            <a:ext cx="8424936" cy="91810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ЧТО НУЖНО ДЛЯ АНИМАЦИИ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Text Box 258"/>
          <p:cNvSpPr txBox="1">
            <a:spLocks noChangeArrowheads="1"/>
          </p:cNvSpPr>
          <p:nvPr/>
        </p:nvSpPr>
        <p:spPr bwMode="gray">
          <a:xfrm>
            <a:off x="2699792" y="1347614"/>
            <a:ext cx="5385841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numCol="1" spcCol="144000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Штатив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Камера</a:t>
            </a:r>
            <a:r>
              <a:rPr lang="en-US" sz="2400" dirty="0" smtClean="0"/>
              <a:t>/</a:t>
            </a:r>
            <a:r>
              <a:rPr lang="ru-RU" sz="2400" dirty="0" smtClean="0"/>
              <a:t>смартфон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Материалы для мультипликации</a:t>
            </a:r>
          </a:p>
        </p:txBody>
      </p:sp>
      <p:pic>
        <p:nvPicPr>
          <p:cNvPr id="1030" name="Picture 6" descr="C:\Users\ASUS\Desktop\иконки\premium-icon-creativity-535268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081" y="3147814"/>
            <a:ext cx="1351679" cy="135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258"/>
          <p:cNvSpPr txBox="1">
            <a:spLocks noChangeArrowheads="1"/>
          </p:cNvSpPr>
          <p:nvPr/>
        </p:nvSpPr>
        <p:spPr bwMode="gray">
          <a:xfrm>
            <a:off x="2852191" y="3241584"/>
            <a:ext cx="5385841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numCol="1" spcCol="144000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Понимание основ анимации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Художественный вкус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 smtClean="0"/>
              <a:t>Навыки монтажа</a:t>
            </a:r>
          </a:p>
        </p:txBody>
      </p:sp>
    </p:spTree>
    <p:extLst>
      <p:ext uri="{BB962C8B-B14F-4D97-AF65-F5344CB8AC3E}">
        <p14:creationId xmlns:p14="http://schemas.microsoft.com/office/powerpoint/2010/main" val="7231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23478"/>
            <a:ext cx="8424936" cy="9181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ОСОБЕННОСТИ В РАБОТЕ С ДЕТЬМИ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Text Box 258"/>
          <p:cNvSpPr txBox="1">
            <a:spLocks noChangeArrowheads="1"/>
          </p:cNvSpPr>
          <p:nvPr/>
        </p:nvSpPr>
        <p:spPr bwMode="gray">
          <a:xfrm>
            <a:off x="3059832" y="1470745"/>
            <a:ext cx="5385841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numCol="1" spcCol="144000">
            <a:spAutoFit/>
          </a:bodyPr>
          <a:lstStyle/>
          <a:p>
            <a:pPr marL="342900" lvl="0" indent="-342900">
              <a:buFont typeface="Courier New" pitchFamily="49" charset="0"/>
              <a:buChar char="o"/>
            </a:pPr>
            <a:r>
              <a:rPr lang="ru-RU" sz="2400" dirty="0" smtClean="0"/>
              <a:t>Отсутствие критичности</a:t>
            </a:r>
          </a:p>
          <a:p>
            <a:pPr marL="342900" lvl="0" indent="-342900">
              <a:buFont typeface="Courier New" pitchFamily="49" charset="0"/>
              <a:buChar char="o"/>
            </a:pPr>
            <a:r>
              <a:rPr lang="ru-RU" sz="2400" dirty="0" smtClean="0"/>
              <a:t>Отсутствие </a:t>
            </a:r>
            <a:r>
              <a:rPr lang="ru-RU" sz="2400" dirty="0" err="1" smtClean="0"/>
              <a:t>насмотренности</a:t>
            </a:r>
            <a:endParaRPr lang="ru-RU" sz="2400" dirty="0" smtClean="0"/>
          </a:p>
          <a:p>
            <a:pPr marL="342900" lvl="0" indent="-342900">
              <a:buFont typeface="Courier New" pitchFamily="49" charset="0"/>
              <a:buChar char="o"/>
            </a:pPr>
            <a:r>
              <a:rPr lang="ru-RU" sz="2400" dirty="0" smtClean="0"/>
              <a:t>Отсутствие терпения</a:t>
            </a:r>
          </a:p>
        </p:txBody>
      </p:sp>
      <p:sp>
        <p:nvSpPr>
          <p:cNvPr id="6" name="Text Box 258"/>
          <p:cNvSpPr txBox="1">
            <a:spLocks noChangeArrowheads="1"/>
          </p:cNvSpPr>
          <p:nvPr/>
        </p:nvSpPr>
        <p:spPr bwMode="gray">
          <a:xfrm>
            <a:off x="3072656" y="3004986"/>
            <a:ext cx="5385841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numCol="1" spcCol="144000">
            <a:spAutoFit/>
          </a:bodyPr>
          <a:lstStyle/>
          <a:p>
            <a:pPr marL="457200" lvl="0" indent="-457200">
              <a:buFont typeface="Wingdings" pitchFamily="2" charset="2"/>
              <a:buChar char="ü"/>
            </a:pPr>
            <a:r>
              <a:rPr lang="ru-RU" sz="2400" b="1" dirty="0" smtClean="0"/>
              <a:t>Обучаемость!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400" b="1" dirty="0" smtClean="0"/>
              <a:t>Восприимчивость!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400" b="1" dirty="0" smtClean="0"/>
              <a:t>Привлекательность!</a:t>
            </a:r>
          </a:p>
        </p:txBody>
      </p:sp>
      <p:pic>
        <p:nvPicPr>
          <p:cNvPr id="7" name="Picture 5" descr="C:\Users\ASUS\Desktop\иконки\premium-icon-teaching-154699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75605"/>
            <a:ext cx="1368655" cy="1368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C:\Users\ASUS\Desktop\иконки\premium-icon-creative-brain-535308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278" y="2975178"/>
            <a:ext cx="1368655" cy="1368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15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55526"/>
            <a:ext cx="8424936" cy="91810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ЧТО С ЭТИМ ДЕЛАТЬ?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Text Box 258"/>
          <p:cNvSpPr txBox="1">
            <a:spLocks noChangeArrowheads="1"/>
          </p:cNvSpPr>
          <p:nvPr/>
        </p:nvSpPr>
        <p:spPr bwMode="gray">
          <a:xfrm>
            <a:off x="2555776" y="2186758"/>
            <a:ext cx="5976664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numCol="1" spcCol="144000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 smtClean="0"/>
              <a:t>Опора в сценарии </a:t>
            </a:r>
            <a:r>
              <a:rPr lang="ru-RU" sz="2400" dirty="0" smtClean="0"/>
              <a:t>– книжные сюжеты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 smtClean="0"/>
              <a:t>Опора в эстетике </a:t>
            </a:r>
            <a:r>
              <a:rPr lang="ru-RU" sz="2400" dirty="0" smtClean="0"/>
              <a:t>– книжные иллюстрации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 smtClean="0"/>
              <a:t>Опора в работе </a:t>
            </a:r>
            <a:r>
              <a:rPr lang="ru-RU" sz="2400" dirty="0" smtClean="0"/>
              <a:t>– продуманная методика</a:t>
            </a:r>
          </a:p>
        </p:txBody>
      </p:sp>
      <p:pic>
        <p:nvPicPr>
          <p:cNvPr id="9" name="Picture 3" descr="C:\Users\ASUS\Desktop\иконки\premium-icon-philately-172911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13495"/>
            <a:ext cx="1316186" cy="1316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86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61552" y="195486"/>
            <a:ext cx="8424936" cy="9181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«Как мастер Тычка с Петром </a:t>
            </a:r>
            <a:r>
              <a:rPr lang="en-US" dirty="0" smtClean="0">
                <a:solidFill>
                  <a:schemeClr val="tx1"/>
                </a:solidFill>
              </a:rPr>
              <a:t>I </a:t>
            </a:r>
            <a:r>
              <a:rPr lang="ru-RU" dirty="0" smtClean="0">
                <a:solidFill>
                  <a:schemeClr val="tx1"/>
                </a:solidFill>
              </a:rPr>
              <a:t>знакомился»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Text Box 258"/>
          <p:cNvSpPr txBox="1">
            <a:spLocks noChangeArrowheads="1"/>
          </p:cNvSpPr>
          <p:nvPr/>
        </p:nvSpPr>
        <p:spPr bwMode="gray">
          <a:xfrm>
            <a:off x="4860032" y="1563166"/>
            <a:ext cx="3672408" cy="32624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numCol="1" spcCol="144000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 smtClean="0"/>
              <a:t>3 детей-участников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b="1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 smtClean="0"/>
              <a:t>Основа – иллюстрация и сюжет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sz="1600" b="1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Озвучка – </a:t>
            </a:r>
            <a:r>
              <a:rPr lang="ru-RU" sz="2400" b="1" dirty="0" smtClean="0"/>
              <a:t>необходимость отойди от традиционного чтения вслух</a:t>
            </a:r>
            <a:endParaRPr lang="ru-RU" sz="2400" dirty="0" smtClean="0"/>
          </a:p>
        </p:txBody>
      </p:sp>
      <p:pic>
        <p:nvPicPr>
          <p:cNvPr id="1028" name="Picture 4" descr="C:\Users\ASUS\Desktop\6MSbPDhNyTU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574"/>
          <a:stretch/>
        </p:blipFill>
        <p:spPr bwMode="auto">
          <a:xfrm>
            <a:off x="610556" y="1581365"/>
            <a:ext cx="4046112" cy="29779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31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23478"/>
            <a:ext cx="9395024" cy="9181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Мультфильм с фестиваля «МУЛЬТУЛА»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Text Box 258"/>
          <p:cNvSpPr txBox="1">
            <a:spLocks noChangeArrowheads="1"/>
          </p:cNvSpPr>
          <p:nvPr/>
        </p:nvSpPr>
        <p:spPr bwMode="gray">
          <a:xfrm>
            <a:off x="4800015" y="1300867"/>
            <a:ext cx="3672408" cy="34470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numCol="1" spcCol="144000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 smtClean="0"/>
              <a:t>25 детей-участников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sz="1600" b="1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Использована </a:t>
            </a:r>
            <a:r>
              <a:rPr lang="ru-RU" sz="2400" b="1" dirty="0" smtClean="0"/>
              <a:t>распечатанная фотография 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sz="1600" b="1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Простые фигуры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sz="1600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 smtClean="0"/>
              <a:t>Съёмку на зеленом и красном фоне</a:t>
            </a:r>
            <a:endParaRPr lang="ru-RU" sz="2400" dirty="0" smtClean="0"/>
          </a:p>
        </p:txBody>
      </p:sp>
      <p:pic>
        <p:nvPicPr>
          <p:cNvPr id="1027" name="Picture 3" descr="C:\Users\ASUS\Desktop\xo81YpgM1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23751"/>
            <a:ext cx="3616120" cy="2401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48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563638"/>
            <a:ext cx="8424936" cy="918102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И вновь ключевой навык – монтаж!</a:t>
            </a:r>
            <a:r>
              <a:rPr lang="ru-RU" sz="5400" b="1" dirty="0" smtClean="0">
                <a:solidFill>
                  <a:schemeClr val="tx1"/>
                </a:solidFill>
              </a:rPr>
              <a:t/>
            </a:r>
            <a:br>
              <a:rPr lang="ru-RU" sz="5400" b="1" dirty="0" smtClean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5" name="Picture 3" descr="C:\Users\ASUS\Desktop\иконки\premium-icon-books-154698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22695"/>
            <a:ext cx="1479498" cy="1479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ASUS\Desktop\иконки\premium-icon-film-camera-572406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22073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11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211710"/>
            <a:ext cx="8424936" cy="91810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</a:rPr>
              <a:t>Дорогу осилит идущий.</a:t>
            </a:r>
            <a:br>
              <a:rPr lang="ru-RU" sz="5400" b="1" dirty="0" smtClean="0">
                <a:solidFill>
                  <a:schemeClr val="tx1"/>
                </a:solidFill>
              </a:rPr>
            </a:br>
            <a:r>
              <a:rPr lang="ru-RU" sz="5400" dirty="0" smtClean="0">
                <a:solidFill>
                  <a:schemeClr val="tx1"/>
                </a:solidFill>
              </a:rPr>
              <a:t>А мультфильм – снимающий!</a:t>
            </a:r>
            <a:r>
              <a:rPr lang="ru-RU" sz="5400" b="1" dirty="0" smtClean="0">
                <a:solidFill>
                  <a:schemeClr val="tx1"/>
                </a:solidFill>
              </a:rPr>
              <a:t/>
            </a:r>
            <a:br>
              <a:rPr lang="ru-RU" sz="5400" b="1" dirty="0" smtClean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07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