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08" y="75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A143B97-C671-ADC0-0FC7-5E4D29937268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183AD0D-2461-4F4F-7E00-34C4B3FBE4FD}" type="slidenum">
              <a:rPr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7979BB7-6CAD-5D19-FD90-B5CF0B9FB746}" type="slidenum">
              <a:rPr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B06EC40-C078-7417-6920-9FE9E57348BB}" type="slidenum">
              <a:rPr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1D2332E-5B3B-6F77-55C8-5F2135B3E3A0}" type="slidenum">
              <a:rPr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6E295CA-AEBE-72C1-8AAF-DBE3DEB97175}" type="slidenum">
              <a:rPr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DCE6703-8CF3-88C5-9B0A-AAC466C240EE}" type="slidenum">
              <a:rPr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7C9C257-8595-83FC-C7F8-569853DC2971}" type="slidenum">
              <a:rPr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184F16A-A6C0-EA64-274D-CD64C08EBB94}" type="slidenum">
              <a:rPr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2686064-4354-3AE9-595F-97F4BBC3EDC5}" type="slidenum">
              <a:rPr/>
              <a:t>18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F4ECC14-1156-35AE-A566-AD489F053A5F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646FCA4-317C-C967-B28C-812EEF14C11E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603778D-2194-782F-25AA-F2F8D101D750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7B9B398-8A48-80AD-A590-F226A0A2166F}" type="slidenum">
              <a:rPr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2D84B09-C68B-1323-BCC3-C88153F5F358}" type="slidenum">
              <a:rPr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7733A31-4735-8AA0-CFED-44F250CEC709}" type="slidenum">
              <a:rPr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8CFB43F-0D40-550F-0A50-4C4E1767850C}" type="slidenum">
              <a:rPr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55040C3-52A9-7BF3-636E-5BAFD8C44A7E}" type="slidenum">
              <a:rPr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914400" y="2130425"/>
            <a:ext cx="10363199" cy="1470025"/>
          </a:xfrm>
        </p:spPr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28800" y="3886200"/>
            <a:ext cx="8534399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839199" y="274638"/>
            <a:ext cx="2743200" cy="5851525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274638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3999" y="1122362"/>
            <a:ext cx="9144000" cy="2387599"/>
          </a:xfrm>
        </p:spPr>
        <p:txBody>
          <a:bodyPr anchor="b"/>
          <a:lstStyle>
            <a:lvl1pPr algn="ctr">
              <a:defRPr sz="4500"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3999" y="3602037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199" y="1825625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7" y="365125"/>
            <a:ext cx="10515600" cy="1325562"/>
          </a:xfrm>
        </p:spPr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9" y="1681162"/>
            <a:ext cx="5157786" cy="823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9" y="2505074"/>
            <a:ext cx="5157786" cy="3684587"/>
          </a:xfrm>
        </p:spPr>
        <p:txBody>
          <a:bodyPr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2"/>
            <a:ext cx="5183187" cy="823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7" cy="3684587"/>
          </a:xfrm>
        </p:spPr>
        <p:txBody>
          <a:bodyPr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7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7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7" y="2057399"/>
            <a:ext cx="3932237" cy="38115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7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7" y="987425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>
              <a:defRPr/>
            </a:pPr>
            <a: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7" y="2057399"/>
            <a:ext cx="3932237" cy="38115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899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199" y="365125"/>
            <a:ext cx="7734299" cy="5811838"/>
          </a:xfrm>
        </p:spPr>
        <p:txBody>
          <a:bodyPr vert="eaVert"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3999" y="1122362"/>
            <a:ext cx="9144000" cy="2387599"/>
          </a:xfrm>
        </p:spPr>
        <p:txBody>
          <a:bodyPr anchor="b"/>
          <a:lstStyle>
            <a:lvl1pPr algn="ctr">
              <a:defRPr sz="4500"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3999" y="3602037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199" y="1825625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7" y="365125"/>
            <a:ext cx="10515600" cy="1325562"/>
          </a:xfrm>
        </p:spPr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9" y="1681162"/>
            <a:ext cx="5157786" cy="823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9" y="2505074"/>
            <a:ext cx="5157786" cy="3684587"/>
          </a:xfrm>
        </p:spPr>
        <p:txBody>
          <a:bodyPr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2"/>
            <a:ext cx="5183187" cy="823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7" cy="3684587"/>
          </a:xfrm>
        </p:spPr>
        <p:txBody>
          <a:bodyPr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963083" y="4406901"/>
            <a:ext cx="10363199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63083" y="2906713"/>
            <a:ext cx="10363199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7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7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7" y="2057399"/>
            <a:ext cx="3932237" cy="38115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7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7" y="987425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>
              <a:defRPr/>
            </a:pPr>
            <a: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7" y="2057399"/>
            <a:ext cx="3932237" cy="38115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899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199" y="365125"/>
            <a:ext cx="7734299" cy="5811838"/>
          </a:xfrm>
        </p:spPr>
        <p:txBody>
          <a:bodyPr vert="eaVert"/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1583498" y="1600201"/>
            <a:ext cx="4704522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576053" y="1600201"/>
            <a:ext cx="5006346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28.03.2025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83498" y="1535113"/>
            <a:ext cx="47045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1583498" y="2174874"/>
            <a:ext cx="47045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480042" y="1535113"/>
            <a:ext cx="510235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480042" y="2174874"/>
            <a:ext cx="510235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28.03.2025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28.03.2025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28.03.2025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583498" y="273049"/>
            <a:ext cx="355239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327914" y="273050"/>
            <a:ext cx="625448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583498" y="1435101"/>
            <a:ext cx="3552394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28.03.2025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583498" y="4800600"/>
            <a:ext cx="998510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1583498" y="612774"/>
            <a:ext cx="9985109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583498" y="5367337"/>
            <a:ext cx="998510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28.03.2025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83498" y="1600201"/>
            <a:ext cx="9998901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6" name="Shape 1058"/>
          <p:cNvSpPr>
            <a:spLocks noGrp="1" noChangeArrowheads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6343" y="6641"/>
                </a:moveTo>
                <a:lnTo>
                  <a:pt x="6343" y="6641"/>
                </a:lnTo>
                <a:cubicBezTo>
                  <a:pt x="7781" y="2374"/>
                  <a:pt x="8594" y="0"/>
                  <a:pt x="8594" y="0"/>
                </a:cubicBezTo>
                <a:lnTo>
                  <a:pt x="0" y="0"/>
                </a:lnTo>
                <a:lnTo>
                  <a:pt x="0" y="43200"/>
                </a:lnTo>
                <a:lnTo>
                  <a:pt x="43200" y="43200"/>
                </a:lnTo>
                <a:lnTo>
                  <a:pt x="43200" y="37760"/>
                </a:lnTo>
                <a:lnTo>
                  <a:pt x="43200" y="37760"/>
                </a:lnTo>
                <a:cubicBezTo>
                  <a:pt x="43200" y="37760"/>
                  <a:pt x="34824" y="39282"/>
                  <a:pt x="21228" y="41101"/>
                </a:cubicBezTo>
                <a:lnTo>
                  <a:pt x="21228" y="41101"/>
                </a:lnTo>
                <a:cubicBezTo>
                  <a:pt x="3446" y="43478"/>
                  <a:pt x="-5241" y="41016"/>
                  <a:pt x="6343" y="6641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059"/>
          <p:cNvSpPr>
            <a:spLocks noGrp="1" noChangeArrowheads="1"/>
          </p:cNvSpPr>
          <p:nvPr userDrawn="1"/>
        </p:nvSpPr>
        <p:spPr bwMode="auto">
          <a:xfrm>
            <a:off x="0" y="0"/>
            <a:ext cx="12191999" cy="6858000"/>
          </a:xfrm>
        </p:spPr>
      </p:sp>
      <p:sp>
        <p:nvSpPr>
          <p:cNvPr id="48" name="Shape 1060"/>
          <p:cNvSpPr>
            <a:spLocks noGrp="1" noChangeArrowheads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361" y="36777"/>
                </a:moveTo>
                <a:lnTo>
                  <a:pt x="22361" y="36777"/>
                </a:lnTo>
                <a:cubicBezTo>
                  <a:pt x="5219" y="39070"/>
                  <a:pt x="-2372" y="36412"/>
                  <a:pt x="7775" y="6299"/>
                </a:cubicBezTo>
                <a:lnTo>
                  <a:pt x="7775" y="6299"/>
                </a:lnTo>
                <a:cubicBezTo>
                  <a:pt x="9119" y="2311"/>
                  <a:pt x="9892" y="58"/>
                  <a:pt x="9911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612"/>
                </a:lnTo>
                <a:lnTo>
                  <a:pt x="43200" y="33612"/>
                </a:lnTo>
                <a:cubicBezTo>
                  <a:pt x="43110" y="33630"/>
                  <a:pt x="35168" y="35065"/>
                  <a:pt x="22361" y="36777"/>
                </a:cubicBezTo>
                <a:close/>
              </a:path>
            </a:pathLst>
          </a:custGeom>
          <a:solidFill>
            <a:schemeClr val="accent1">
              <a:alpha val="9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061"/>
          <p:cNvSpPr>
            <a:spLocks noGrp="1" noChangeArrowheads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276" y="37156"/>
                </a:moveTo>
                <a:lnTo>
                  <a:pt x="22276" y="37156"/>
                </a:lnTo>
                <a:cubicBezTo>
                  <a:pt x="5093" y="39454"/>
                  <a:pt x="-2596" y="36819"/>
                  <a:pt x="7680" y="6325"/>
                </a:cubicBezTo>
                <a:lnTo>
                  <a:pt x="7680" y="6325"/>
                </a:lnTo>
                <a:cubicBezTo>
                  <a:pt x="9010" y="2380"/>
                  <a:pt x="9781" y="117"/>
                  <a:pt x="981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980"/>
                </a:lnTo>
                <a:lnTo>
                  <a:pt x="43200" y="33980"/>
                </a:lnTo>
                <a:cubicBezTo>
                  <a:pt x="43020" y="34016"/>
                  <a:pt x="35046" y="35449"/>
                  <a:pt x="22276" y="37156"/>
                </a:cubicBezTo>
                <a:close/>
              </a:path>
            </a:pathLst>
          </a:custGeom>
          <a:solidFill>
            <a:schemeClr val="accent1">
              <a:alpha val="18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0" name="Shape 1062"/>
          <p:cNvSpPr>
            <a:spLocks noGrp="1" noChangeArrowheads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192" y="37535"/>
                </a:moveTo>
                <a:lnTo>
                  <a:pt x="22192" y="37535"/>
                </a:lnTo>
                <a:cubicBezTo>
                  <a:pt x="4968" y="39839"/>
                  <a:pt x="-2820" y="37226"/>
                  <a:pt x="7585" y="6350"/>
                </a:cubicBezTo>
                <a:lnTo>
                  <a:pt x="7585" y="6350"/>
                </a:lnTo>
                <a:cubicBezTo>
                  <a:pt x="8900" y="2448"/>
                  <a:pt x="9670" y="176"/>
                  <a:pt x="9726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348"/>
                </a:lnTo>
                <a:lnTo>
                  <a:pt x="43200" y="34348"/>
                </a:lnTo>
                <a:cubicBezTo>
                  <a:pt x="42885" y="34402"/>
                  <a:pt x="34924" y="35833"/>
                  <a:pt x="22192" y="37535"/>
                </a:cubicBezTo>
                <a:close/>
              </a:path>
            </a:pathLst>
          </a:custGeom>
          <a:solidFill>
            <a:schemeClr val="accent1">
              <a:alpha val="26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063"/>
          <p:cNvSpPr>
            <a:spLocks noGrp="1" noChangeArrowheads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107" y="37914"/>
                </a:moveTo>
                <a:lnTo>
                  <a:pt x="22107" y="37914"/>
                </a:lnTo>
                <a:cubicBezTo>
                  <a:pt x="4842" y="40223"/>
                  <a:pt x="-3044" y="37634"/>
                  <a:pt x="7490" y="6376"/>
                </a:cubicBezTo>
                <a:lnTo>
                  <a:pt x="7490" y="6376"/>
                </a:lnTo>
                <a:cubicBezTo>
                  <a:pt x="8790" y="2517"/>
                  <a:pt x="9559" y="235"/>
                  <a:pt x="9634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717"/>
                </a:lnTo>
                <a:lnTo>
                  <a:pt x="43200" y="34717"/>
                </a:lnTo>
                <a:cubicBezTo>
                  <a:pt x="42795" y="34789"/>
                  <a:pt x="34802" y="36217"/>
                  <a:pt x="22107" y="37914"/>
                </a:cubicBezTo>
                <a:close/>
              </a:path>
            </a:pathLst>
          </a:custGeom>
          <a:solidFill>
            <a:schemeClr val="accent1">
              <a:alpha val="36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064"/>
          <p:cNvSpPr>
            <a:spLocks noGrp="1" noChangeArrowheads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022" y="38293"/>
                </a:moveTo>
                <a:lnTo>
                  <a:pt x="22022" y="38293"/>
                </a:lnTo>
                <a:cubicBezTo>
                  <a:pt x="4717" y="40608"/>
                  <a:pt x="-3267" y="38041"/>
                  <a:pt x="7394" y="6401"/>
                </a:cubicBezTo>
                <a:lnTo>
                  <a:pt x="7394" y="6401"/>
                </a:lnTo>
                <a:cubicBezTo>
                  <a:pt x="8680" y="2586"/>
                  <a:pt x="9448" y="293"/>
                  <a:pt x="954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085"/>
                </a:lnTo>
                <a:lnTo>
                  <a:pt x="43200" y="35085"/>
                </a:lnTo>
                <a:cubicBezTo>
                  <a:pt x="42705" y="35175"/>
                  <a:pt x="34680" y="36601"/>
                  <a:pt x="22022" y="38293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065"/>
          <p:cNvSpPr>
            <a:spLocks noGrp="1" noChangeArrowheads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937" y="38673"/>
                </a:moveTo>
                <a:lnTo>
                  <a:pt x="21937" y="38673"/>
                </a:lnTo>
                <a:cubicBezTo>
                  <a:pt x="4591" y="40992"/>
                  <a:pt x="-3491" y="38448"/>
                  <a:pt x="7299" y="6427"/>
                </a:cubicBezTo>
                <a:lnTo>
                  <a:pt x="7299" y="6427"/>
                </a:lnTo>
                <a:cubicBezTo>
                  <a:pt x="8570" y="2655"/>
                  <a:pt x="9336" y="352"/>
                  <a:pt x="944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453"/>
                </a:lnTo>
                <a:lnTo>
                  <a:pt x="43200" y="35453"/>
                </a:lnTo>
                <a:cubicBezTo>
                  <a:pt x="42570" y="35561"/>
                  <a:pt x="34558" y="36985"/>
                  <a:pt x="21937" y="38673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4" name="Shape 1066"/>
          <p:cNvSpPr>
            <a:spLocks noGrp="1" noChangeArrowheads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853" y="39052"/>
                </a:moveTo>
                <a:lnTo>
                  <a:pt x="21853" y="39052"/>
                </a:lnTo>
                <a:cubicBezTo>
                  <a:pt x="4466" y="41377"/>
                  <a:pt x="-3715" y="38855"/>
                  <a:pt x="7204" y="6453"/>
                </a:cubicBezTo>
                <a:lnTo>
                  <a:pt x="7204" y="6453"/>
                </a:lnTo>
                <a:cubicBezTo>
                  <a:pt x="8461" y="2724"/>
                  <a:pt x="9225" y="411"/>
                  <a:pt x="9357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822"/>
                </a:lnTo>
                <a:lnTo>
                  <a:pt x="43200" y="35822"/>
                </a:lnTo>
                <a:cubicBezTo>
                  <a:pt x="42480" y="35948"/>
                  <a:pt x="34436" y="37369"/>
                  <a:pt x="21853" y="39052"/>
                </a:cubicBezTo>
                <a:close/>
              </a:path>
            </a:pathLst>
          </a:custGeom>
          <a:solidFill>
            <a:schemeClr val="accent1">
              <a:alpha val="63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5" name="Shape 1067"/>
          <p:cNvSpPr>
            <a:spLocks noGrp="1" noChangeArrowheads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768" y="39431"/>
                </a:moveTo>
                <a:lnTo>
                  <a:pt x="21768" y="39431"/>
                </a:lnTo>
                <a:cubicBezTo>
                  <a:pt x="4340" y="41761"/>
                  <a:pt x="-3939" y="39262"/>
                  <a:pt x="7109" y="6478"/>
                </a:cubicBezTo>
                <a:lnTo>
                  <a:pt x="7109" y="6478"/>
                </a:lnTo>
                <a:cubicBezTo>
                  <a:pt x="8351" y="2792"/>
                  <a:pt x="9114" y="470"/>
                  <a:pt x="9265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190"/>
                </a:lnTo>
                <a:lnTo>
                  <a:pt x="43200" y="36190"/>
                </a:lnTo>
                <a:cubicBezTo>
                  <a:pt x="42390" y="36334"/>
                  <a:pt x="34314" y="37753"/>
                  <a:pt x="21768" y="39431"/>
                </a:cubicBezTo>
                <a:close/>
              </a:path>
            </a:pathLst>
          </a:custGeom>
          <a:solidFill>
            <a:schemeClr val="accent1">
              <a:alpha val="73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6" name="Shape 1068"/>
          <p:cNvSpPr>
            <a:spLocks noGrp="1" noChangeArrowheads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83" y="39810"/>
                </a:moveTo>
                <a:lnTo>
                  <a:pt x="21683" y="39810"/>
                </a:lnTo>
                <a:cubicBezTo>
                  <a:pt x="4214" y="42146"/>
                  <a:pt x="-4163" y="39669"/>
                  <a:pt x="7014" y="6504"/>
                </a:cubicBezTo>
                <a:lnTo>
                  <a:pt x="7014" y="6504"/>
                </a:lnTo>
                <a:cubicBezTo>
                  <a:pt x="8241" y="2861"/>
                  <a:pt x="9003" y="528"/>
                  <a:pt x="917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558"/>
                </a:lnTo>
                <a:lnTo>
                  <a:pt x="43200" y="36558"/>
                </a:lnTo>
                <a:cubicBezTo>
                  <a:pt x="42300" y="36720"/>
                  <a:pt x="34192" y="38137"/>
                  <a:pt x="21683" y="39810"/>
                </a:cubicBezTo>
                <a:close/>
              </a:path>
            </a:pathLst>
          </a:custGeom>
          <a:solidFill>
            <a:schemeClr val="accent1">
              <a:alpha val="82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7" name="Shape 1069"/>
          <p:cNvSpPr>
            <a:spLocks noGrp="1" noChangeArrowheads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599" y="40189"/>
                </a:moveTo>
                <a:lnTo>
                  <a:pt x="21599" y="40189"/>
                </a:lnTo>
                <a:cubicBezTo>
                  <a:pt x="4089" y="42530"/>
                  <a:pt x="-4386" y="40077"/>
                  <a:pt x="6918" y="6529"/>
                </a:cubicBezTo>
                <a:lnTo>
                  <a:pt x="6918" y="6529"/>
                </a:lnTo>
                <a:cubicBezTo>
                  <a:pt x="8131" y="2930"/>
                  <a:pt x="8892" y="587"/>
                  <a:pt x="9080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926"/>
                </a:lnTo>
                <a:lnTo>
                  <a:pt x="43200" y="36926"/>
                </a:lnTo>
                <a:cubicBezTo>
                  <a:pt x="42165" y="37107"/>
                  <a:pt x="34070" y="38521"/>
                  <a:pt x="21599" y="40189"/>
                </a:cubicBezTo>
                <a:close/>
              </a:path>
            </a:pathLst>
          </a:custGeom>
          <a:solidFill>
            <a:schemeClr val="accent1">
              <a:alpha val="91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8" name="Shape 1070"/>
          <p:cNvSpPr>
            <a:spLocks noGrp="1" noChangeArrowheads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514" y="40568"/>
                </a:moveTo>
                <a:lnTo>
                  <a:pt x="21514" y="40568"/>
                </a:lnTo>
                <a:cubicBezTo>
                  <a:pt x="3963" y="42915"/>
                  <a:pt x="-4610" y="40484"/>
                  <a:pt x="6823" y="6555"/>
                </a:cubicBezTo>
                <a:lnTo>
                  <a:pt x="6823" y="6555"/>
                </a:lnTo>
                <a:cubicBezTo>
                  <a:pt x="8022" y="2999"/>
                  <a:pt x="8781" y="646"/>
                  <a:pt x="8988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7295"/>
                </a:lnTo>
                <a:lnTo>
                  <a:pt x="43200" y="37295"/>
                </a:lnTo>
                <a:cubicBezTo>
                  <a:pt x="42075" y="37493"/>
                  <a:pt x="33948" y="38905"/>
                  <a:pt x="21514" y="40568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583498" y="274638"/>
            <a:ext cx="99989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9264351" y="6356350"/>
            <a:ext cx="23180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t>	</a:t>
            </a:r>
            <a:fld id="{F8E3F0E9-0FC2-4DDE-87CF-3BA6A04EA4C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619018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EB4D43-F783-4E09-8208-6AA351DBC29B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5125706" y="6356350"/>
            <a:ext cx="35625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>
        <a:spcBef>
          <a:spcPts val="0"/>
        </a:spcBef>
        <a:buNone/>
        <a:defRPr sz="44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199" y="365125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199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1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5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5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>
        <a:lnSpc>
          <a:spcPct val="90000"/>
        </a:lnSpc>
        <a:spcBef>
          <a:spcPts val="0"/>
        </a:spcBef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>
        <a:lnSpc>
          <a:spcPct val="90000"/>
        </a:lnSpc>
        <a:spcBef>
          <a:spcPts val="749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199" y="365125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199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t>Click to edit Master text styles</a:t>
            </a:r>
          </a:p>
          <a:p>
            <a:pPr lvl="1">
              <a:defRPr/>
            </a:pPr>
            <a:r>
              <a:t>Second level</a:t>
            </a:r>
          </a:p>
          <a:p>
            <a:pPr lvl="2">
              <a:defRPr/>
            </a:pPr>
            <a:r>
              <a:t>Third level</a:t>
            </a:r>
          </a:p>
          <a:p>
            <a:pPr lvl="3">
              <a:defRPr/>
            </a:pPr>
            <a:r>
              <a:t>Fourth level</a:t>
            </a:r>
          </a:p>
          <a:p>
            <a:pPr lvl="4">
              <a:defRPr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1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ru-RU"/>
              <a:t>28.03.2025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5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5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>
        <a:lnSpc>
          <a:spcPct val="90000"/>
        </a:lnSpc>
        <a:spcBef>
          <a:spcPts val="0"/>
        </a:spcBef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>
        <a:lnSpc>
          <a:spcPct val="90000"/>
        </a:lnSpc>
        <a:spcBef>
          <a:spcPts val="749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04589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remlin.ru/events/president/news/7398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56627709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.mkrf.ru/form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.mkrf.ru/questions/2291596?q=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786856" y="1432223"/>
            <a:ext cx="9429226" cy="272032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6700"/>
              <a:t>Мониторинг №1–Культура </a:t>
            </a:r>
            <a:br>
              <a:rPr lang="ru-RU" sz="6700"/>
            </a:br>
            <a:r>
              <a:rPr lang="ru-RU" sz="6700"/>
              <a:t>в 2025 году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13375" y="1283515"/>
            <a:ext cx="10283572" cy="391765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702965" y="1325461"/>
            <a:ext cx="9607185" cy="299486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4000"/>
              <a:t>Численность работников библиотеки, за исключением вспомогательного персонала (на конец отчетного периода)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702965" y="1325461"/>
            <a:ext cx="9607185" cy="299486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/>
              <a:t>ОТВЕТ:</a:t>
            </a:r>
            <a:br>
              <a:rPr lang="en-US" sz="4000"/>
            </a:br>
            <a:r>
              <a:rPr lang="ru-RU" sz="4000"/>
              <a:t>в данный показатель входят все специалисты, которые </a:t>
            </a:r>
            <a:r>
              <a:rPr lang="ru-RU" sz="4000" b="1" u="sng"/>
              <a:t>не</a:t>
            </a:r>
            <a:r>
              <a:rPr lang="ru-RU" sz="4000"/>
              <a:t> относятся к вспомогательному персоналу согласно разделению, утвержденному в организации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702965" y="1325461"/>
            <a:ext cx="9607185" cy="299486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4000"/>
              <a:t>В т.ч. имеющие государственные награды и почетные звания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184635" y="638082"/>
            <a:ext cx="10190246" cy="582597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>
              <a:defRPr/>
            </a:pPr>
            <a:r>
              <a:rPr lang="ru-RU" sz="45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ОТВЕТ:</a:t>
            </a:r>
            <a:br>
              <a:rPr lang="ru-RU" sz="45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</a:br>
            <a:r>
              <a:rPr lang="ru-RU" sz="45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включают Работников, имеющих государственные награды (или) почетные звания, которые определены Указом Президента РФ от 7.09.10 № 1099.</a:t>
            </a:r>
            <a:endParaRPr sz="4500"/>
          </a:p>
          <a:p>
            <a:pPr>
              <a:defRPr/>
            </a:pPr>
            <a:br>
              <a:rPr/>
            </a:br>
            <a:br>
              <a:rPr/>
            </a:br>
            <a:r>
              <a:rPr sz="2000" b="0" i="0" u="none">
                <a:solidFill>
                  <a:srgbClr val="474747"/>
                </a:solidFill>
                <a:latin typeface="Arial"/>
                <a:ea typeface="Arial"/>
                <a:cs typeface="Arial"/>
              </a:rPr>
              <a:t>Почетный знак «Мастер своего дела»</a:t>
            </a:r>
            <a:r>
              <a:rPr sz="2000"/>
              <a:t> утвержден в ТО и не подлежит учету.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702965" y="1325461"/>
            <a:ext cx="9607185" cy="299486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4000"/>
              <a:t>Указ Президента РФ от 07.09.10 № 1099:</a:t>
            </a:r>
            <a:br>
              <a:rPr lang="ru-RU" sz="4000"/>
            </a:br>
            <a:r>
              <a:rPr lang="en-US" sz="4000" u="sng">
                <a:hlinkClick r:id="rId3" tooltip="http://www.consultant.ru/document/cons_doc_LAW_104589/"/>
              </a:rPr>
              <a:t>http://www.consultant.ru/document/cons_doc_LAW_104589/</a:t>
            </a:r>
            <a:br>
              <a:rPr lang="en-US" sz="4000"/>
            </a:br>
            <a:endParaRPr lang="ru-RU" sz="4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630853" y="935471"/>
            <a:ext cx="9607183" cy="5400582"/>
          </a:xfrm>
        </p:spPr>
        <p:txBody>
          <a:bodyPr vertOverflow="overflow" horzOverflow="overflow" vert="horz" wrap="square" lIns="91440" tIns="45720" rIns="91440" bIns="45720" numCol="1" spcCol="0" rtlCol="0" fromWordArt="0" anchor="b" anchorCtr="0" forceAA="0" compatLnSpc="0">
            <a:normAutofit fontScale="90000"/>
          </a:bodyPr>
          <a:lstStyle/>
          <a:p>
            <a:pPr>
              <a:defRPr/>
            </a:pPr>
            <a:r>
              <a:rPr lang="ru-RU" sz="4000" dirty="0"/>
              <a:t>Сроки отчетности по мониторингу:</a:t>
            </a:r>
            <a:br>
              <a:rPr lang="ru-RU" sz="4000" dirty="0"/>
            </a:br>
            <a:br>
              <a:rPr lang="ru-RU" sz="4000" dirty="0"/>
            </a:br>
            <a:r>
              <a:rPr lang="ru-RU" sz="4000" dirty="0"/>
              <a:t>- 25-27 число отчетного месяца</a:t>
            </a:r>
            <a:br>
              <a:rPr lang="ru-RU" sz="4000" dirty="0"/>
            </a:br>
            <a:br>
              <a:rPr lang="ru-RU" sz="4000" dirty="0"/>
            </a:br>
            <a:r>
              <a:rPr lang="ru-RU" sz="4000" dirty="0"/>
              <a:t>- Последний рабочий день месяца до </a:t>
            </a:r>
            <a:br>
              <a:rPr lang="ru-RU" sz="4000" dirty="0"/>
            </a:br>
            <a:r>
              <a:rPr lang="ru-RU" sz="4000" dirty="0"/>
              <a:t>12-00 предоставление данных по счетчику «Цифровая культура»</a:t>
            </a:r>
            <a:br>
              <a:rPr lang="ru-RU" sz="4000" dirty="0"/>
            </a:br>
            <a:br>
              <a:rPr lang="ru-RU" sz="4000" dirty="0"/>
            </a:br>
            <a:r>
              <a:rPr lang="ru-RU" sz="4000" dirty="0"/>
              <a:t>- Последний рабочий день месяца окончательное утверждение </a:t>
            </a:r>
            <a:br>
              <a:rPr lang="ru-RU" sz="4000" dirty="0"/>
            </a:b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702965" y="1325461"/>
            <a:ext cx="9607185" cy="299486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4000"/>
              <a:t>ОБРАТИТЬ ВНИМАНИЕ:</a:t>
            </a:r>
            <a:br>
              <a:rPr lang="ru-RU" sz="4000"/>
            </a:br>
            <a:br>
              <a:rPr lang="ru-RU" sz="4000"/>
            </a:br>
            <a:r>
              <a:rPr lang="ru-RU" sz="4000"/>
              <a:t>Нулевые показатели!!!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786856" y="1432223"/>
            <a:ext cx="9429226" cy="272032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6700"/>
              <a:t>Спасибо </a:t>
            </a:r>
            <a:br>
              <a:rPr lang="ru-RU" sz="6700"/>
            </a:br>
            <a:r>
              <a:rPr lang="ru-RU" sz="6700"/>
              <a:t>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2445876" y="952122"/>
            <a:ext cx="9649130" cy="5368955"/>
          </a:xfrm>
        </p:spPr>
        <p:txBody>
          <a:bodyPr vertOverflow="overflow" horzOverflow="overflow" vert="horz" wrap="square" lIns="91440" tIns="45720" rIns="91440" bIns="45720" numCol="1" spcCol="0" rtlCol="0" fromWordArt="0" anchor="b" anchorCtr="0" forceAA="0" compatLnSpc="0">
            <a:normAutofit/>
          </a:bodyPr>
          <a:lstStyle/>
          <a:p>
            <a:pPr algn="l">
              <a:defRPr/>
            </a:pPr>
            <a:r>
              <a:rPr lang="ru-RU" sz="4000"/>
              <a:t>Указ Президента РФ «О национальных целях развития Российской Федерации на период до 2030 года и на перспективу до 2036 года»</a:t>
            </a:r>
            <a:br>
              <a:rPr lang="ru-RU" sz="4000"/>
            </a:br>
            <a:br>
              <a:rPr lang="ru-RU" sz="4000"/>
            </a:br>
            <a:br>
              <a:rPr lang="ru-RU" sz="4000"/>
            </a:br>
            <a:r>
              <a:rPr lang="ru-RU" sz="4000" b="0" i="0" u="sng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  <a:hlinkClick r:id="rId3" tooltip="http://kremlin.ru/events/president/news/73986"/>
              </a:rPr>
              <a:t>http://kremlin.ru/events/president/news/73986</a:t>
            </a:r>
            <a:br>
              <a:rPr lang="ru-RU" sz="4000"/>
            </a:br>
            <a:r>
              <a:rPr lang="ru-RU" sz="4000"/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2035412" y="499368"/>
            <a:ext cx="9645218" cy="5502855"/>
          </a:xfrm>
        </p:spPr>
        <p:txBody>
          <a:bodyPr vertOverflow="overflow" horzOverflow="overflow" vert="horz" wrap="square" lIns="91440" tIns="45720" rIns="91440" bIns="45720" numCol="1" spcCol="0" rtlCol="0" fromWordArt="0" anchor="b" anchorCtr="0" forceAA="0" compatLnSpc="0">
            <a:normAutofit fontScale="90000" lnSpcReduction="2000"/>
          </a:bodyPr>
          <a:lstStyle/>
          <a:p>
            <a:pPr algn="l">
              <a:defRPr/>
            </a:pPr>
            <a:r>
              <a:rPr lang="ru-RU" sz="4000"/>
              <a:t>Методика расчета в соответствии с Распоряжением </a:t>
            </a:r>
            <a:br>
              <a:rPr lang="ru-RU" sz="4000"/>
            </a:br>
            <a:r>
              <a:rPr lang="ru-RU" sz="4000"/>
              <a:t>от 03.11.2020 N Р-1459</a:t>
            </a:r>
            <a:br>
              <a:rPr lang="ru-RU" sz="4000"/>
            </a:br>
            <a:r>
              <a:rPr lang="ru-RU" sz="4000"/>
              <a:t>«О методологии расчета показателя «Число посещений культурных мероприятий»:</a:t>
            </a:r>
            <a:br>
              <a:rPr lang="ru-RU" sz="4000"/>
            </a:br>
            <a:br>
              <a:rPr lang="ru-RU" sz="4000"/>
            </a:br>
            <a:br>
              <a:rPr lang="ru-RU" sz="4000"/>
            </a:br>
            <a:r>
              <a:rPr lang="ru-RU" sz="4000"/>
              <a:t> </a:t>
            </a:r>
            <a:br>
              <a:rPr lang="ru-RU" sz="4000"/>
            </a:br>
            <a:r>
              <a:rPr lang="en-US" sz="4000" b="0" i="0" u="sng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  <a:hlinkClick r:id="rId3" tooltip="https://docs.cntd.ru/document/566277096"/>
              </a:rPr>
              <a:t>https://docs.cntd.ru/document/566277096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702964" y="138713"/>
            <a:ext cx="9607184" cy="5400582"/>
          </a:xfrm>
        </p:spPr>
        <p:txBody>
          <a:bodyPr vertOverflow="overflow" horzOverflow="overflow" vert="horz" wrap="square" lIns="91440" tIns="45720" rIns="91440" bIns="45720" numCol="1" spcCol="0" rtlCol="0" fromWordArt="0" anchor="b" anchorCtr="0" forceAA="0" compatLnSpc="0">
            <a:normAutofit/>
          </a:bodyPr>
          <a:lstStyle/>
          <a:p>
            <a:pPr>
              <a:defRPr/>
            </a:pPr>
            <a:r>
              <a:rPr lang="ru-RU" sz="4000"/>
              <a:t>3 показателя:</a:t>
            </a:r>
            <a:br>
              <a:rPr lang="ru-RU" sz="4000"/>
            </a:br>
            <a:r>
              <a:rPr lang="ru-RU" sz="4000"/>
              <a:t>- Число посещений библиотеки (в стационарных условиях, вне стационара).</a:t>
            </a:r>
            <a:br>
              <a:rPr lang="ru-RU" sz="4000"/>
            </a:br>
            <a:r>
              <a:rPr lang="ru-RU" sz="4000"/>
              <a:t>-Число посещений библиотечных мероприятий (в стационарных условиях, вне стационара)</a:t>
            </a:r>
            <a:br>
              <a:rPr lang="ru-RU" sz="4000"/>
            </a:br>
            <a:r>
              <a:rPr lang="ru-RU" sz="4000"/>
              <a:t>- Число обращений к библиотеке удаленных пользователей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702964" y="1325460"/>
            <a:ext cx="9607184" cy="4065873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 lnSpcReduction="2000"/>
          </a:bodyPr>
          <a:lstStyle/>
          <a:p>
            <a:pPr>
              <a:defRPr/>
            </a:pPr>
            <a:r>
              <a:rPr lang="ru-RU" sz="4000"/>
              <a:t>Форма 6-НК</a:t>
            </a:r>
            <a:br>
              <a:rPr lang="ru-RU" sz="4000"/>
            </a:br>
            <a:r>
              <a:rPr lang="ru-RU" sz="4000"/>
              <a:t>указания по заполнению формы</a:t>
            </a:r>
            <a:br>
              <a:rPr lang="ru-RU" sz="4000"/>
            </a:br>
            <a:br>
              <a:rPr lang="ru-RU" sz="4000"/>
            </a:br>
            <a:br>
              <a:rPr lang="ru-RU" sz="4000"/>
            </a:br>
            <a:br>
              <a:rPr lang="ru-RU" sz="4000"/>
            </a:br>
            <a:br>
              <a:rPr lang="ru-RU" sz="4000"/>
            </a:br>
            <a:br>
              <a:rPr lang="ru-RU" sz="4000"/>
            </a:br>
            <a:br>
              <a:rPr lang="ru-RU" sz="4000"/>
            </a:br>
            <a:r>
              <a:rPr lang="en-US" sz="4000" u="sng">
                <a:hlinkClick r:id="rId3" tooltip="https://stat.mkrf.ru/forms/"/>
              </a:rPr>
              <a:t>https://stat.mkrf.ru/forms/</a:t>
            </a:r>
            <a:r>
              <a:rPr lang="ru-RU" sz="4000"/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53090921" name="Рисунок 653090920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0" y="1109117"/>
            <a:ext cx="12191998" cy="463976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349557370" name="Рисунок 1349557369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639028" y="0"/>
            <a:ext cx="11910873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4238399" name="Content Placeholder 2"/>
          <p:cNvSpPr>
            <a:spLocks noGrp="1"/>
          </p:cNvSpPr>
          <p:nvPr>
            <p:ph idx="1"/>
          </p:nvPr>
        </p:nvSpPr>
        <p:spPr bwMode="auto">
          <a:xfrm>
            <a:off x="287621" y="305169"/>
            <a:ext cx="11066177" cy="5871792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 marL="0" indent="0">
              <a:buFont typeface="Arial"/>
              <a:buNone/>
              <a:defRPr/>
            </a:pPr>
            <a:r>
              <a:rPr sz="1200" b="1">
                <a:latin typeface="Times New Roman"/>
              </a:rPr>
              <a:t>                                                                              1. Число посещений в стационаре (колонки 4,5,6)</a:t>
            </a:r>
          </a:p>
          <a:p>
            <a:pPr>
              <a:buFont typeface="Arial"/>
              <a:buChar char="–"/>
              <a:defRPr/>
            </a:pPr>
            <a:r>
              <a:rPr sz="1200" b="0">
                <a:latin typeface="Times New Roman"/>
              </a:rPr>
              <a:t>Безвозмездно (колонка 4) – это общее безвозмездное посещение библиотеки (для получения библиотечно-информационных услуг и мероприятий)</a:t>
            </a:r>
          </a:p>
          <a:p>
            <a:pPr>
              <a:buFont typeface="Arial"/>
              <a:buChar char="–"/>
              <a:defRPr/>
            </a:pPr>
            <a:r>
              <a:rPr sz="1200" b="0">
                <a:latin typeface="Times New Roman"/>
              </a:rPr>
              <a:t>Возмездно (колонка 5)- это общее возмездное посещение библиотеки (</a:t>
            </a:r>
            <a:r>
              <a:rPr lang="en-US" sz="12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для получения библиотечно-информационных услуг и мероприятий, но</a:t>
            </a:r>
            <a:r>
              <a:rPr sz="1200" b="0">
                <a:latin typeface="Times New Roman"/>
              </a:rPr>
              <a:t> в нашем конкретном случае пока это только мероприятия)</a:t>
            </a:r>
          </a:p>
          <a:p>
            <a:pPr>
              <a:buFont typeface="Arial"/>
              <a:buChar char="–"/>
              <a:defRPr/>
            </a:pPr>
            <a:r>
              <a:rPr sz="1200" b="1" u="sng">
                <a:latin typeface="Times New Roman"/>
              </a:rPr>
              <a:t>В том числе</a:t>
            </a:r>
            <a:r>
              <a:rPr sz="1200" b="0">
                <a:latin typeface="Times New Roman"/>
              </a:rPr>
              <a:t> посещения мероприятий (колонка 6) – это общее число посещений культурно-массовых мероприятий ( из колонок 4 и 5)</a:t>
            </a:r>
          </a:p>
          <a:p>
            <a:pPr>
              <a:buFont typeface="Arial"/>
              <a:buChar char="–"/>
              <a:defRPr/>
            </a:pPr>
            <a:endParaRPr b="0"/>
          </a:p>
          <a:p>
            <a:pPr marL="0" indent="0">
              <a:buFont typeface="Arial"/>
              <a:buNone/>
              <a:defRPr/>
            </a:pPr>
            <a:r>
              <a:rPr sz="1200" b="0">
                <a:latin typeface="Times New Roman"/>
              </a:rPr>
              <a:t>                                                                           </a:t>
            </a:r>
            <a:r>
              <a:rPr lang="en-US" sz="12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2. Число посещений  вне стационара  (колонки 7,8,9)</a:t>
            </a:r>
            <a:endParaRPr lang="en-US" sz="1200" b="1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buFont typeface="Arial"/>
              <a:buChar char="–"/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Безвозмездно (колонка 7) – это общее безвозмездное посещение во внестационарных условиях (для получения библиотечно-информационных услуг и мероприятий)</a:t>
            </a:r>
            <a:endParaRPr sz="1200" b="0">
              <a:latin typeface="Times New Roman"/>
            </a:endParaRPr>
          </a:p>
          <a:p>
            <a:pPr>
              <a:buFont typeface="Arial"/>
              <a:buChar char="–"/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Возмездно (колонка 8)- это общее возмездное посещение во внестационарных условиях  (для получения библиотечно-информационных услуг и мероприятий, но в нашем конкретном случае пока это только мероприятия)</a:t>
            </a:r>
            <a:endParaRPr sz="1200" b="0">
              <a:latin typeface="Times New Roman"/>
            </a:endParaRPr>
          </a:p>
          <a:p>
            <a:pPr>
              <a:buFont typeface="Arial"/>
              <a:buChar char="–"/>
              <a:defRPr/>
            </a:pPr>
            <a:r>
              <a:rPr lang="en-US" sz="1200" b="1" i="0" u="sng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 том числе</a:t>
            </a:r>
            <a:r>
              <a:rPr lang="en-US" sz="12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посещения мероприятий (колонка 9) – это общее число посещений культурно-массовых мероприятий во внестационаре( из колонок 4 и 5)</a:t>
            </a:r>
            <a:endParaRPr lang="en-US" sz="12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lang="en-US" b="0"/>
          </a:p>
          <a:p>
            <a:pPr marL="0" indent="0">
              <a:buFont typeface="Arial"/>
              <a:buNone/>
              <a:defRPr/>
            </a:pPr>
            <a:r>
              <a:rPr lang="en-US" sz="12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                                                                       3. Число обращений удаленных пользователей  (колонки 10,11)</a:t>
            </a:r>
            <a:endParaRPr lang="en-US" sz="1200" b="1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buFont typeface="Arial"/>
              <a:buChar char="–"/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Безвозмездно (колонка 10) –сумма</a:t>
            </a:r>
            <a:r>
              <a:rPr lang="en-US" sz="12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числа обращений за библиотечной услугой по телефону, электронной почте, иными средствами связи и сумма числа визитов на сайт библиотеки которое посчитано с помощью счетчика “Цифровая культура”</a:t>
            </a:r>
          </a:p>
          <a:p>
            <a:pPr>
              <a:buFont typeface="Arial"/>
              <a:buChar char="–"/>
              <a:defRPr/>
            </a:pPr>
            <a:r>
              <a:rPr lang="en-US"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Возмездно (колонка 11) – в нашем случае 0</a:t>
            </a:r>
          </a:p>
          <a:p>
            <a:pPr>
              <a:buFont typeface="Arial"/>
              <a:buChar char="–"/>
              <a:defRPr/>
            </a:pPr>
            <a:endParaRPr lang="en-US" sz="12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2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                                                                       4. Число посещений всего (колонки 1,2,3)</a:t>
            </a:r>
            <a:endParaRPr lang="en-US" sz="1200" b="1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buFont typeface="Arial"/>
              <a:buChar char="–"/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Безвозмездно (колонка 1) сумма колонок 4,7,10</a:t>
            </a:r>
            <a:endParaRPr lang="en-US" sz="12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buFont typeface="Arial"/>
              <a:buChar char="–"/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Возмездно (колонка 2 ) сумма колонок 5,8,11</a:t>
            </a:r>
            <a:endParaRPr lang="en-US" sz="12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buFont typeface="Arial"/>
              <a:buChar char="–"/>
              <a:defRPr/>
            </a:pPr>
            <a:r>
              <a:rPr lang="en-US" sz="12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 том числе</a:t>
            </a:r>
            <a:r>
              <a:rPr lang="en-US" sz="12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число посещений мероприятий (колонка 3) сумма колонок 6,9</a:t>
            </a:r>
            <a:endParaRPr lang="en-US" sz="1200" b="1">
              <a:latin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661020" y="5033396"/>
            <a:ext cx="9607185" cy="145129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u="sng">
                <a:hlinkClick r:id="rId3" tooltip="https://stat.mkrf.ru/questions/2291596?q="/>
              </a:rPr>
              <a:t>https://stat.mkrf.ru/questions/2291596?q=</a:t>
            </a:r>
            <a:r>
              <a:rPr lang="ru-RU" sz="4000"/>
              <a:t> </a:t>
            </a:r>
            <a:endParaRPr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770076" y="1792241"/>
            <a:ext cx="8927413" cy="1963390"/>
          </a:xfrm>
          <a:prstGeom prst="rect">
            <a:avLst/>
          </a:prstGeom>
        </p:spPr>
      </p:pic>
    </p:spTree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Cor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assic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Standard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lank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">
      <a:majorFont>
        <a:latin typeface="Rockwell Condensed"/>
        <a:ea typeface="Arial"/>
        <a:cs typeface="Arial"/>
      </a:majorFont>
      <a:minorFont>
        <a:latin typeface="Rockwell"/>
        <a:ea typeface="Arial"/>
        <a:cs typeface="Arial"/>
      </a:minorFont>
    </a:fontScheme>
    <a:fmtScheme name="Дерево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1</TotalTime>
  <Words>617</Words>
  <Application>Microsoft Office PowerPoint</Application>
  <DocSecurity>0</DocSecurity>
  <PresentationFormat>Широкоэкранный</PresentationFormat>
  <Paragraphs>51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Rockwell</vt:lpstr>
      <vt:lpstr>Times New Roman</vt:lpstr>
      <vt:lpstr>Corner</vt:lpstr>
      <vt:lpstr>Blank</vt:lpstr>
      <vt:lpstr>Blank</vt:lpstr>
      <vt:lpstr>Мониторинг №1–Культура  в 2025 году</vt:lpstr>
      <vt:lpstr>Указ Президента РФ «О национальных целях развития Российской Федерации на период до 2030 года и на перспективу до 2036 года»   http://kremlin.ru/events/president/news/73986  </vt:lpstr>
      <vt:lpstr>Методика расчета в соответствии с Распоряжением  от 03.11.2020 N Р-1459 «О методологии расчета показателя «Число посещений культурных мероприятий»:     https://docs.cntd.ru/document/566277096</vt:lpstr>
      <vt:lpstr>3 показателя: - Число посещений библиотеки (в стационарных условиях, вне стационара). -Число посещений библиотечных мероприятий (в стационарных условиях, вне стационара) - Число обращений к библиотеке удаленных пользователей</vt:lpstr>
      <vt:lpstr>Форма 6-НК указания по заполнению формы       https://stat.mkrf.ru/forms/ </vt:lpstr>
      <vt:lpstr>Презентация PowerPoint</vt:lpstr>
      <vt:lpstr>Презентация PowerPoint</vt:lpstr>
      <vt:lpstr>Презентация PowerPoint</vt:lpstr>
      <vt:lpstr>https://stat.mkrf.ru/questions/2291596?q= </vt:lpstr>
      <vt:lpstr>Презентация PowerPoint</vt:lpstr>
      <vt:lpstr>Численность работников библиотеки, за исключением вспомогательного персонала (на конец отчетного периода)</vt:lpstr>
      <vt:lpstr>ОТВЕТ: в данный показатель входят все специалисты, которые не относятся к вспомогательному персоналу согласно разделению, утвержденному в организации</vt:lpstr>
      <vt:lpstr>В т.ч. имеющие государственные награды и почетные звания</vt:lpstr>
      <vt:lpstr>ОТВЕТ: включают Работников, имеющих государственные награды (или) почетные звания, которые определены Указом Президента РФ от 7.09.10 № 1099.   Почетный знак «Мастер своего дела» утвержден в ТО и не подлежит учету.</vt:lpstr>
      <vt:lpstr>Указ Президента РФ от 07.09.10 № 1099: http://www.consultant.ru/document/cons_doc_LAW_104589/ </vt:lpstr>
      <vt:lpstr>Сроки отчетности по мониторингу:  - 25-27 число отчетного месяца  - Последний рабочий день месяца до  12-00 предоставление данных по счетчику «Цифровая культура»  - Последний рабочий день месяца окончательное утверждение  </vt:lpstr>
      <vt:lpstr>ОБРАТИТЬ ВНИМАНИЕ:  Нулевые показатели!!!</vt:lpstr>
      <vt:lpstr>Спасибо  за внимание!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№1 – Культура в 2023 году</dc:title>
  <dc:subject/>
  <dc:creator>Сидорова</dc:creator>
  <cp:keywords/>
  <dc:description/>
  <cp:lastModifiedBy>Сидорова</cp:lastModifiedBy>
  <cp:revision>16</cp:revision>
  <dcterms:created xsi:type="dcterms:W3CDTF">2023-02-02T13:19:50Z</dcterms:created>
  <dcterms:modified xsi:type="dcterms:W3CDTF">2025-03-28T14:11:58Z</dcterms:modified>
  <cp:category/>
  <dc:identifier/>
  <cp:contentStatus/>
  <dc:language/>
  <cp:version/>
</cp:coreProperties>
</file>